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gif" ContentType="image/gif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96" r:id="rId2"/>
    <p:sldId id="279" r:id="rId3"/>
    <p:sldId id="308" r:id="rId4"/>
    <p:sldId id="303" r:id="rId5"/>
    <p:sldId id="305" r:id="rId6"/>
    <p:sldId id="309" r:id="rId7"/>
    <p:sldId id="310" r:id="rId8"/>
    <p:sldId id="311" r:id="rId9"/>
    <p:sldId id="312" r:id="rId10"/>
    <p:sldId id="313" r:id="rId11"/>
    <p:sldId id="314" r:id="rId12"/>
    <p:sldId id="276" r:id="rId13"/>
  </p:sldIdLst>
  <p:sldSz cx="9144000" cy="6858000" type="screen4x3"/>
  <p:notesSz cx="6669088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458A"/>
    <a:srgbClr val="B4D0D9"/>
    <a:srgbClr val="BABABA"/>
    <a:srgbClr val="B381D9"/>
    <a:srgbClr val="49494B"/>
    <a:srgbClr val="5E96CB"/>
    <a:srgbClr val="0290CB"/>
    <a:srgbClr val="3366FF"/>
    <a:srgbClr val="FA3C3C"/>
    <a:srgbClr val="DD08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F5AB1C69-6EDB-4FF4-983F-18BD219EF322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53" autoAdjust="0"/>
  </p:normalViewPr>
  <p:slideViewPr>
    <p:cSldViewPr showGuides="1">
      <p:cViewPr>
        <p:scale>
          <a:sx n="112" d="100"/>
          <a:sy n="112" d="100"/>
        </p:scale>
        <p:origin x="-1544" y="-176"/>
      </p:cViewPr>
      <p:guideLst>
        <p:guide orient="horz" pos="1026"/>
        <p:guide pos="542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o-F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66F5BD-DECB-4229-A759-905D5263A720}" type="datetimeFigureOut">
              <a:rPr lang="fo-FO" smtClean="0"/>
              <a:pPr/>
              <a:t>18/10/12</a:t>
            </a:fld>
            <a:endParaRPr lang="fo-F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854075" y="744538"/>
            <a:ext cx="4960938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o-F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66909" y="4715153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fo-F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o-F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22E5A-B706-47EE-9194-145442D0B711}" type="slidenum">
              <a:rPr lang="fo-FO" smtClean="0"/>
              <a:pPr/>
              <a:t>‹#›</a:t>
            </a:fld>
            <a:endParaRPr lang="fo-FO"/>
          </a:p>
        </p:txBody>
      </p:sp>
    </p:spTree>
    <p:extLst>
      <p:ext uri="{BB962C8B-B14F-4D97-AF65-F5344CB8AC3E}">
        <p14:creationId xmlns:p14="http://schemas.microsoft.com/office/powerpoint/2010/main" val="15674927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o-F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06A28CD-183A-482E-85AD-93A5FBC1593B}" type="slidenum">
              <a:rPr lang="fo-FO" smtClean="0"/>
              <a:pPr/>
              <a:t>1</a:t>
            </a:fld>
            <a:endParaRPr lang="fo-FO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o-F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22E5A-B706-47EE-9194-145442D0B711}" type="slidenum">
              <a:rPr lang="fo-FO" smtClean="0"/>
              <a:pPr/>
              <a:t>2</a:t>
            </a:fld>
            <a:endParaRPr lang="fo-FO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o-F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22E5A-B706-47EE-9194-145442D0B711}" type="slidenum">
              <a:rPr lang="fo-FO" smtClean="0"/>
              <a:pPr/>
              <a:t>5</a:t>
            </a:fld>
            <a:endParaRPr lang="fo-FO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o-F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022E5A-B706-47EE-9194-145442D0B711}" type="slidenum">
              <a:rPr lang="fo-FO" smtClean="0"/>
              <a:pPr/>
              <a:t>12</a:t>
            </a:fld>
            <a:endParaRPr lang="fo-FO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jpeg"/><Relationship Id="rId3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jpeg"/><Relationship Id="rId3" Type="http://schemas.openxmlformats.org/officeDocument/2006/relationships/image" Target="../media/image3.jpe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7.jpe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4" Type="http://schemas.openxmlformats.org/officeDocument/2006/relationships/image" Target="../media/image8.png"/><Relationship Id="rId5" Type="http://schemas.openxmlformats.org/officeDocument/2006/relationships/image" Target="../media/image3.jpeg"/><Relationship Id="rId6" Type="http://schemas.openxmlformats.org/officeDocument/2006/relationships/image" Target="../media/image7.jpeg"/><Relationship Id="rId1" Type="http://schemas.microsoft.com/office/2007/relationships/media" Target="file:///\\cov.dom\GCN\NANCY\01%2520-%25202010\COMMUNICATION\Agences%2520de%2520comm\ZAO\PPT\Nouvelle%2520Vague\Final\anim.avi" TargetMode="External"/><Relationship Id="rId2" Type="http://schemas.openxmlformats.org/officeDocument/2006/relationships/video" Target="file:///\\cov.dom\GCN\NANCY\01%2520-%25202010\COMMUNICATION\Agences%2520de%2520comm\ZAO\PPT\Nouvelle%2520Vague\Final\anim.avi" TargetMode="Externa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4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jpeg"/><Relationship Id="rId3" Type="http://schemas.openxmlformats.org/officeDocument/2006/relationships/image" Target="../media/image3.jpe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uv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uv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13" y="0"/>
            <a:ext cx="9127773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03848" y="1529209"/>
            <a:ext cx="4972744" cy="963687"/>
          </a:xfrm>
        </p:spPr>
        <p:txBody>
          <a:bodyPr/>
          <a:lstStyle>
            <a:lvl1pPr algn="r">
              <a:defRPr>
                <a:solidFill>
                  <a:srgbClr val="03458A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03848" y="2492896"/>
            <a:ext cx="4972744" cy="17526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949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8" name="Image 7" descr="logo covage rvb low.jpg"/>
          <p:cNvPicPr>
            <a:picLocks noChangeAspect="1"/>
          </p:cNvPicPr>
          <p:nvPr userDrawn="1"/>
        </p:nvPicPr>
        <p:blipFill>
          <a:blip r:embed="rId3" cstate="print"/>
          <a:srcRect l="1243" t="2851"/>
          <a:stretch>
            <a:fillRect/>
          </a:stretch>
        </p:blipFill>
        <p:spPr>
          <a:xfrm>
            <a:off x="7596336" y="369094"/>
            <a:ext cx="1079352" cy="4301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u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ouv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113" y="0"/>
            <a:ext cx="9127773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03848" y="1529209"/>
            <a:ext cx="4972744" cy="963687"/>
          </a:xfrm>
        </p:spPr>
        <p:txBody>
          <a:bodyPr/>
          <a:lstStyle>
            <a:lvl1pPr algn="r">
              <a:defRPr>
                <a:solidFill>
                  <a:srgbClr val="03458A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03848" y="2492896"/>
            <a:ext cx="4972744" cy="17526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949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8" name="Image 7" descr="logo covage rvb low.jpg"/>
          <p:cNvPicPr>
            <a:picLocks noChangeAspect="1"/>
          </p:cNvPicPr>
          <p:nvPr userDrawn="1"/>
        </p:nvPicPr>
        <p:blipFill>
          <a:blip r:embed="rId3" cstate="print"/>
          <a:srcRect l="1243" t="2851"/>
          <a:stretch>
            <a:fillRect/>
          </a:stretch>
        </p:blipFill>
        <p:spPr>
          <a:xfrm>
            <a:off x="7596336" y="369094"/>
            <a:ext cx="1079352" cy="4301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Couv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203848" y="1529209"/>
            <a:ext cx="4972744" cy="963687"/>
          </a:xfrm>
        </p:spPr>
        <p:txBody>
          <a:bodyPr/>
          <a:lstStyle>
            <a:lvl1pPr algn="r">
              <a:defRPr>
                <a:solidFill>
                  <a:srgbClr val="03458A"/>
                </a:solidFill>
              </a:defRPr>
            </a:lvl1pPr>
          </a:lstStyle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203848" y="2492896"/>
            <a:ext cx="4972744" cy="1752600"/>
          </a:xfrm>
        </p:spPr>
        <p:txBody>
          <a:bodyPr>
            <a:normAutofit/>
          </a:bodyPr>
          <a:lstStyle>
            <a:lvl1pPr marL="0" indent="0" algn="r">
              <a:buNone/>
              <a:defRPr sz="1800">
                <a:solidFill>
                  <a:srgbClr val="49494B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dirty="0" smtClean="0"/>
              <a:t>Cliquez pour modifier le style des sous-titres du masque</a:t>
            </a:r>
            <a:endParaRPr lang="fr-FR" dirty="0"/>
          </a:p>
        </p:txBody>
      </p:sp>
      <p:pic>
        <p:nvPicPr>
          <p:cNvPr id="8" name="Image 7" descr="logo covage rvb low.jpg"/>
          <p:cNvPicPr>
            <a:picLocks noChangeAspect="1"/>
          </p:cNvPicPr>
          <p:nvPr userDrawn="1"/>
        </p:nvPicPr>
        <p:blipFill>
          <a:blip r:embed="rId2" cstate="print"/>
          <a:srcRect l="1243" t="2851"/>
          <a:stretch>
            <a:fillRect/>
          </a:stretch>
        </p:blipFill>
        <p:spPr>
          <a:xfrm>
            <a:off x="7596336" y="369094"/>
            <a:ext cx="1079352" cy="4301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283968" y="1988840"/>
            <a:ext cx="4402832" cy="18002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 marL="361950" indent="0">
              <a:buNone/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pour une image  8"/>
          <p:cNvSpPr>
            <a:spLocks noGrp="1"/>
          </p:cNvSpPr>
          <p:nvPr>
            <p:ph type="pic" sz="quarter" idx="14"/>
          </p:nvPr>
        </p:nvSpPr>
        <p:spPr>
          <a:xfrm>
            <a:off x="1225724" y="4149080"/>
            <a:ext cx="2880320" cy="1800200"/>
          </a:xfrm>
          <a:ln>
            <a:solidFill>
              <a:srgbClr val="03458A"/>
            </a:solidFill>
          </a:ln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1" name="Espace réservé pour une image  8"/>
          <p:cNvSpPr>
            <a:spLocks noGrp="1"/>
          </p:cNvSpPr>
          <p:nvPr>
            <p:ph type="pic" sz="quarter" idx="15"/>
          </p:nvPr>
        </p:nvSpPr>
        <p:spPr>
          <a:xfrm>
            <a:off x="1225724" y="1988840"/>
            <a:ext cx="2880320" cy="1800200"/>
          </a:xfrm>
          <a:ln>
            <a:solidFill>
              <a:srgbClr val="03458A"/>
            </a:solidFill>
          </a:ln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2" name="Espace réservé du contenu 3"/>
          <p:cNvSpPr>
            <a:spLocks noGrp="1"/>
          </p:cNvSpPr>
          <p:nvPr>
            <p:ph sz="half" idx="16"/>
          </p:nvPr>
        </p:nvSpPr>
        <p:spPr>
          <a:xfrm>
            <a:off x="4283968" y="4149080"/>
            <a:ext cx="4402832" cy="18002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 marL="361950" indent="0">
              <a:buNone/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phiqu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8"/>
          <p:cNvSpPr>
            <a:spLocks noGrp="1"/>
          </p:cNvSpPr>
          <p:nvPr>
            <p:ph type="body" sz="quarter" idx="17"/>
          </p:nvPr>
        </p:nvSpPr>
        <p:spPr>
          <a:xfrm>
            <a:off x="1116012" y="2133599"/>
            <a:ext cx="7559675" cy="2087563"/>
          </a:xfrm>
        </p:spPr>
        <p:txBody>
          <a:bodyPr/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13" name="Espace réservé du contenu 3"/>
          <p:cNvSpPr>
            <a:spLocks noGrp="1"/>
          </p:cNvSpPr>
          <p:nvPr>
            <p:ph sz="half" idx="16"/>
          </p:nvPr>
        </p:nvSpPr>
        <p:spPr>
          <a:xfrm>
            <a:off x="4211960" y="3068960"/>
            <a:ext cx="4463728" cy="18002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 marL="361950" indent="0">
              <a:buNone/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5" name="Espace réservé du graphique 14"/>
          <p:cNvSpPr>
            <a:spLocks noGrp="1"/>
          </p:cNvSpPr>
          <p:nvPr>
            <p:ph type="chart" sz="quarter" idx="18"/>
          </p:nvPr>
        </p:nvSpPr>
        <p:spPr>
          <a:xfrm>
            <a:off x="1115616" y="3024632"/>
            <a:ext cx="3096022" cy="1800225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7" name="Espace réservé du tableau 6"/>
          <p:cNvSpPr>
            <a:spLocks noGrp="1"/>
          </p:cNvSpPr>
          <p:nvPr>
            <p:ph type="tbl" sz="quarter" idx="13"/>
          </p:nvPr>
        </p:nvSpPr>
        <p:spPr>
          <a:xfrm>
            <a:off x="1222634" y="2133600"/>
            <a:ext cx="6409134" cy="3382963"/>
          </a:xfrm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4"/>
          </p:nvPr>
        </p:nvSpPr>
        <p:spPr>
          <a:xfrm>
            <a:off x="1227551" y="1565275"/>
            <a:ext cx="6425787" cy="7112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fo-FO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lacement illustra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115616" y="1988840"/>
            <a:ext cx="2952328" cy="18002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 marL="361950" indent="0">
              <a:buNone/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10" name="Espace réservé pour une image  8"/>
          <p:cNvSpPr>
            <a:spLocks noGrp="1"/>
          </p:cNvSpPr>
          <p:nvPr>
            <p:ph type="pic" sz="quarter" idx="14"/>
          </p:nvPr>
        </p:nvSpPr>
        <p:spPr>
          <a:xfrm>
            <a:off x="1225724" y="4149080"/>
            <a:ext cx="2880320" cy="1800200"/>
          </a:xfrm>
          <a:ln>
            <a:solidFill>
              <a:srgbClr val="03458A"/>
            </a:solidFill>
          </a:ln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fr-FR"/>
          </a:p>
        </p:txBody>
      </p:sp>
      <p:sp>
        <p:nvSpPr>
          <p:cNvPr id="11" name="Espace réservé pour une image  8"/>
          <p:cNvSpPr>
            <a:spLocks noGrp="1"/>
          </p:cNvSpPr>
          <p:nvPr>
            <p:ph type="pic" sz="quarter" idx="15"/>
          </p:nvPr>
        </p:nvSpPr>
        <p:spPr>
          <a:xfrm>
            <a:off x="4644008" y="4149080"/>
            <a:ext cx="2880320" cy="1800200"/>
          </a:xfrm>
          <a:ln>
            <a:solidFill>
              <a:srgbClr val="03458A"/>
            </a:solidFill>
          </a:ln>
        </p:spPr>
        <p:txBody>
          <a:bodyPr>
            <a:normAutofit/>
          </a:bodyPr>
          <a:lstStyle>
            <a:lvl1pPr>
              <a:defRPr sz="1400"/>
            </a:lvl1pPr>
          </a:lstStyle>
          <a:p>
            <a:endParaRPr lang="fr-FR" dirty="0"/>
          </a:p>
        </p:txBody>
      </p:sp>
      <p:sp>
        <p:nvSpPr>
          <p:cNvPr id="8" name="Espace réservé du contenu 3"/>
          <p:cNvSpPr>
            <a:spLocks noGrp="1"/>
          </p:cNvSpPr>
          <p:nvPr>
            <p:ph sz="half" idx="16"/>
          </p:nvPr>
        </p:nvSpPr>
        <p:spPr>
          <a:xfrm>
            <a:off x="4644008" y="1988840"/>
            <a:ext cx="2952328" cy="1800200"/>
          </a:xfrm>
        </p:spPr>
        <p:txBody>
          <a:bodyPr>
            <a:noAutofit/>
          </a:bodyPr>
          <a:lstStyle>
            <a:lvl1pPr>
              <a:defRPr sz="2000"/>
            </a:lvl1pPr>
            <a:lvl2pPr>
              <a:defRPr sz="1800"/>
            </a:lvl2pPr>
            <a:lvl3pPr marL="361950" indent="0">
              <a:buNone/>
              <a:defRPr sz="14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96E70DE-1395-4FFB-A4A3-5C11F7AB2AFC}" type="datetimeFigureOut">
              <a:rPr lang="fr-FR" smtClean="0"/>
              <a:pPr/>
              <a:t>18/10/12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115616" y="2174875"/>
            <a:ext cx="3597796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5087591" y="2174875"/>
            <a:ext cx="3599209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logo covage rvb low.jpg"/>
          <p:cNvPicPr>
            <a:picLocks noChangeAspect="1"/>
          </p:cNvPicPr>
          <p:nvPr userDrawn="1"/>
        </p:nvPicPr>
        <p:blipFill>
          <a:blip r:embed="rId2" cstate="print"/>
          <a:srcRect l="1243" t="2851"/>
          <a:stretch>
            <a:fillRect/>
          </a:stretch>
        </p:blipFill>
        <p:spPr>
          <a:xfrm>
            <a:off x="251520" y="6093296"/>
            <a:ext cx="1079352" cy="430105"/>
          </a:xfrm>
          <a:prstGeom prst="rect">
            <a:avLst/>
          </a:prstGeom>
          <a:ln>
            <a:noFill/>
          </a:ln>
        </p:spPr>
      </p:pic>
      <p:cxnSp>
        <p:nvCxnSpPr>
          <p:cNvPr id="8" name="Connecteur droit 7"/>
          <p:cNvCxnSpPr/>
          <p:nvPr userDrawn="1"/>
        </p:nvCxnSpPr>
        <p:spPr>
          <a:xfrm rot="5400000" flipH="1" flipV="1">
            <a:off x="2321792" y="6480000"/>
            <a:ext cx="756000" cy="0"/>
          </a:xfrm>
          <a:prstGeom prst="line">
            <a:avLst/>
          </a:prstGeom>
          <a:ln>
            <a:solidFill>
              <a:srgbClr val="0345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marquage_THDZONE_rvb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77380" y="6042721"/>
            <a:ext cx="620688" cy="620688"/>
          </a:xfrm>
          <a:prstGeom prst="rect">
            <a:avLst/>
          </a:prstGeom>
        </p:spPr>
      </p:pic>
      <p:cxnSp>
        <p:nvCxnSpPr>
          <p:cNvPr id="9" name="Connecteur droit 7"/>
          <p:cNvCxnSpPr/>
          <p:nvPr userDrawn="1"/>
        </p:nvCxnSpPr>
        <p:spPr>
          <a:xfrm rot="5400000" flipH="1" flipV="1">
            <a:off x="1097656" y="6480000"/>
            <a:ext cx="756000" cy="0"/>
          </a:xfrm>
          <a:prstGeom prst="line">
            <a:avLst/>
          </a:prstGeom>
          <a:ln>
            <a:solidFill>
              <a:srgbClr val="0345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Page de 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8532440" y="6492875"/>
            <a:ext cx="611560" cy="365125"/>
          </a:xfrm>
          <a:prstGeom prst="rect">
            <a:avLst/>
          </a:prstGeom>
        </p:spPr>
        <p:txBody>
          <a:bodyPr/>
          <a:lstStyle/>
          <a:p>
            <a:fld id="{77021639-9DC1-415C-98BB-9DF61244A774}" type="slidenum">
              <a:rPr lang="fr-FR" smtClean="0"/>
              <a:pPr/>
              <a:t>‹#›</a:t>
            </a:fld>
            <a:endParaRPr lang="fr-FR"/>
          </a:p>
        </p:txBody>
      </p:sp>
      <p:pic>
        <p:nvPicPr>
          <p:cNvPr id="5" name="Image 4" descr="logo covage rvb low.jpg"/>
          <p:cNvPicPr>
            <a:picLocks noChangeAspect="1"/>
          </p:cNvPicPr>
          <p:nvPr userDrawn="1"/>
        </p:nvPicPr>
        <p:blipFill>
          <a:blip r:embed="rId2" cstate="print"/>
          <a:srcRect l="1243" t="2851"/>
          <a:stretch>
            <a:fillRect/>
          </a:stretch>
        </p:blipFill>
        <p:spPr>
          <a:xfrm>
            <a:off x="251520" y="6093296"/>
            <a:ext cx="1079352" cy="430105"/>
          </a:xfrm>
          <a:prstGeom prst="rect">
            <a:avLst/>
          </a:prstGeom>
          <a:ln>
            <a:noFill/>
          </a:ln>
        </p:spPr>
      </p:pic>
      <p:cxnSp>
        <p:nvCxnSpPr>
          <p:cNvPr id="7" name="Connecteur droit 6"/>
          <p:cNvCxnSpPr/>
          <p:nvPr userDrawn="1"/>
        </p:nvCxnSpPr>
        <p:spPr>
          <a:xfrm rot="5400000" flipH="1" flipV="1">
            <a:off x="913284" y="6295628"/>
            <a:ext cx="1124744" cy="0"/>
          </a:xfrm>
          <a:prstGeom prst="line">
            <a:avLst/>
          </a:prstGeom>
          <a:ln>
            <a:solidFill>
              <a:srgbClr val="0345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7"/>
          <p:cNvCxnSpPr/>
          <p:nvPr userDrawn="1"/>
        </p:nvCxnSpPr>
        <p:spPr>
          <a:xfrm rot="5400000" flipH="1" flipV="1">
            <a:off x="2137420" y="6295628"/>
            <a:ext cx="1124744" cy="0"/>
          </a:xfrm>
          <a:prstGeom prst="line">
            <a:avLst/>
          </a:prstGeom>
          <a:ln>
            <a:solidFill>
              <a:srgbClr val="0345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à coins arrondis 5"/>
          <p:cNvSpPr/>
          <p:nvPr userDrawn="1"/>
        </p:nvSpPr>
        <p:spPr>
          <a:xfrm>
            <a:off x="1403648" y="2695798"/>
            <a:ext cx="1872208" cy="949226"/>
          </a:xfrm>
          <a:prstGeom prst="roundRect">
            <a:avLst/>
          </a:prstGeom>
          <a:gradFill flip="none" rotWithShape="1">
            <a:gsLst>
              <a:gs pos="10000">
                <a:srgbClr val="006FA7"/>
              </a:gs>
              <a:gs pos="78000">
                <a:srgbClr val="0290CB"/>
              </a:gs>
            </a:gsLst>
            <a:lin ang="0" scaled="1"/>
            <a:tileRect/>
          </a:gradFill>
          <a:ln w="19050">
            <a:solidFill>
              <a:srgbClr val="03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 rtl="0" eaLnBrk="1" latinLnBrk="0" hangingPunct="1"/>
            <a:endParaRPr lang="fr-FR" sz="1400" b="1" kern="1200" dirty="0" smtClean="0">
              <a:solidFill>
                <a:schemeClr val="lt1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nim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nim.avi">
            <a:hlinkClick r:id="" action="ppaction://media"/>
          </p:cNvPr>
          <p:cNvPicPr>
            <a:picLocks noRot="1" noChangeAspect="1"/>
          </p:cNvPicPr>
          <p:nvPr userDrawn="1"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3905250" y="1143000"/>
            <a:ext cx="5238750" cy="5715000"/>
          </a:xfrm>
          <a:prstGeom prst="rect">
            <a:avLst/>
          </a:prstGeom>
        </p:spPr>
      </p:pic>
      <p:pic>
        <p:nvPicPr>
          <p:cNvPr id="4" name="Image 4" descr="logo covage rvb low.jpg"/>
          <p:cNvPicPr>
            <a:picLocks noChangeAspect="1"/>
          </p:cNvPicPr>
          <p:nvPr userDrawn="1"/>
        </p:nvPicPr>
        <p:blipFill>
          <a:blip r:embed="rId5" cstate="print"/>
          <a:srcRect l="1243" t="2851"/>
          <a:stretch>
            <a:fillRect/>
          </a:stretch>
        </p:blipFill>
        <p:spPr>
          <a:xfrm>
            <a:off x="251520" y="6093296"/>
            <a:ext cx="1079352" cy="430105"/>
          </a:xfrm>
          <a:prstGeom prst="rect">
            <a:avLst/>
          </a:prstGeom>
          <a:ln>
            <a:noFill/>
          </a:ln>
        </p:spPr>
      </p:pic>
      <p:cxnSp>
        <p:nvCxnSpPr>
          <p:cNvPr id="5" name="Connecteur droit 7"/>
          <p:cNvCxnSpPr/>
          <p:nvPr userDrawn="1"/>
        </p:nvCxnSpPr>
        <p:spPr>
          <a:xfrm rot="5400000" flipH="1" flipV="1">
            <a:off x="2321792" y="6480000"/>
            <a:ext cx="756000" cy="0"/>
          </a:xfrm>
          <a:prstGeom prst="line">
            <a:avLst/>
          </a:prstGeom>
          <a:ln>
            <a:solidFill>
              <a:srgbClr val="0345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marquage_THDZONE_rvb.jpg"/>
          <p:cNvPicPr>
            <a:picLocks noChangeAspect="1"/>
          </p:cNvPicPr>
          <p:nvPr userDrawn="1"/>
        </p:nvPicPr>
        <p:blipFill>
          <a:blip r:embed="rId6" cstate="print"/>
          <a:stretch>
            <a:fillRect/>
          </a:stretch>
        </p:blipFill>
        <p:spPr>
          <a:xfrm>
            <a:off x="1777380" y="6042721"/>
            <a:ext cx="620688" cy="620688"/>
          </a:xfrm>
          <a:prstGeom prst="rect">
            <a:avLst/>
          </a:prstGeom>
        </p:spPr>
      </p:pic>
      <p:cxnSp>
        <p:nvCxnSpPr>
          <p:cNvPr id="7" name="Connecteur droit 7"/>
          <p:cNvCxnSpPr/>
          <p:nvPr userDrawn="1"/>
        </p:nvCxnSpPr>
        <p:spPr>
          <a:xfrm rot="5400000" flipH="1" flipV="1">
            <a:off x="1097656" y="6480000"/>
            <a:ext cx="756000" cy="0"/>
          </a:xfrm>
          <a:prstGeom prst="line">
            <a:avLst/>
          </a:prstGeom>
          <a:ln>
            <a:solidFill>
              <a:srgbClr val="0345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>
                <p:cTn id="12" repeatCount="indefinite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age de fin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4" descr="logo covage rvb low.jpg"/>
          <p:cNvPicPr>
            <a:picLocks noChangeAspect="1"/>
          </p:cNvPicPr>
          <p:nvPr userDrawn="1"/>
        </p:nvPicPr>
        <p:blipFill>
          <a:blip r:embed="rId2" cstate="print"/>
          <a:srcRect l="1243" t="2851"/>
          <a:stretch>
            <a:fillRect/>
          </a:stretch>
        </p:blipFill>
        <p:spPr>
          <a:xfrm>
            <a:off x="251520" y="6093296"/>
            <a:ext cx="1079352" cy="430105"/>
          </a:xfrm>
          <a:prstGeom prst="rect">
            <a:avLst/>
          </a:prstGeom>
          <a:ln>
            <a:noFill/>
          </a:ln>
        </p:spPr>
      </p:pic>
      <p:cxnSp>
        <p:nvCxnSpPr>
          <p:cNvPr id="5" name="Connecteur droit 7"/>
          <p:cNvCxnSpPr/>
          <p:nvPr userDrawn="1"/>
        </p:nvCxnSpPr>
        <p:spPr>
          <a:xfrm rot="5400000" flipH="1" flipV="1">
            <a:off x="2321792" y="6480000"/>
            <a:ext cx="756000" cy="0"/>
          </a:xfrm>
          <a:prstGeom prst="line">
            <a:avLst/>
          </a:prstGeom>
          <a:ln>
            <a:solidFill>
              <a:srgbClr val="0345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marquage_THDZONE_rvb.jpg"/>
          <p:cNvPicPr>
            <a:picLocks noChangeAspect="1"/>
          </p:cNvPicPr>
          <p:nvPr userDrawn="1"/>
        </p:nvPicPr>
        <p:blipFill>
          <a:blip r:embed="rId3" cstate="print"/>
          <a:stretch>
            <a:fillRect/>
          </a:stretch>
        </p:blipFill>
        <p:spPr>
          <a:xfrm>
            <a:off x="1777380" y="6042721"/>
            <a:ext cx="620688" cy="620688"/>
          </a:xfrm>
          <a:prstGeom prst="rect">
            <a:avLst/>
          </a:prstGeom>
        </p:spPr>
      </p:pic>
      <p:cxnSp>
        <p:nvCxnSpPr>
          <p:cNvPr id="7" name="Connecteur droit 7"/>
          <p:cNvCxnSpPr/>
          <p:nvPr userDrawn="1"/>
        </p:nvCxnSpPr>
        <p:spPr>
          <a:xfrm rot="5400000" flipH="1" flipV="1">
            <a:off x="1097656" y="6480000"/>
            <a:ext cx="756000" cy="0"/>
          </a:xfrm>
          <a:prstGeom prst="line">
            <a:avLst/>
          </a:prstGeom>
          <a:ln>
            <a:solidFill>
              <a:srgbClr val="03458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 7" descr="dos merci.jpg"/>
          <p:cNvPicPr>
            <a:picLocks noChangeAspect="1"/>
          </p:cNvPicPr>
          <p:nvPr userDrawn="1"/>
        </p:nvPicPr>
        <p:blipFill>
          <a:blip r:embed="rId4" cstate="print"/>
          <a:stretch>
            <a:fillRect/>
          </a:stretch>
        </p:blipFill>
        <p:spPr>
          <a:xfrm>
            <a:off x="3835040" y="1484784"/>
            <a:ext cx="5308960" cy="537321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u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uv_neutr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2700" y="0"/>
            <a:ext cx="9118600" cy="6858000"/>
          </a:xfrm>
          <a:prstGeom prst="rect">
            <a:avLst/>
          </a:prstGeom>
        </p:spPr>
      </p:pic>
      <p:pic>
        <p:nvPicPr>
          <p:cNvPr id="3" name="Image 7" descr="logo covage rvb low.jpg"/>
          <p:cNvPicPr>
            <a:picLocks noChangeAspect="1"/>
          </p:cNvPicPr>
          <p:nvPr userDrawn="1"/>
        </p:nvPicPr>
        <p:blipFill>
          <a:blip r:embed="rId3" cstate="print"/>
          <a:srcRect l="1243" t="2851"/>
          <a:stretch>
            <a:fillRect/>
          </a:stretch>
        </p:blipFill>
        <p:spPr>
          <a:xfrm>
            <a:off x="7596336" y="369094"/>
            <a:ext cx="1079352" cy="430105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0" y="6527800"/>
            <a:ext cx="1318846" cy="330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fr-FR"/>
              <a:t>20/10/2008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1340C4-C3DE-4327-A236-A2A330F36337}" type="slidenum">
              <a:rPr lang="fr-FR"/>
              <a:pPr>
                <a:defRPr/>
              </a:pPr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20" Type="http://schemas.openxmlformats.org/officeDocument/2006/relationships/image" Target="../media/image2.jpeg"/><Relationship Id="rId21" Type="http://schemas.openxmlformats.org/officeDocument/2006/relationships/image" Target="../media/image3.jpeg"/><Relationship Id="rId22" Type="http://schemas.openxmlformats.org/officeDocument/2006/relationships/image" Target="../media/image4.png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theme" Target="../theme/theme1.xml"/><Relationship Id="rId19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ouv3.jpg"/>
          <p:cNvPicPr>
            <a:picLocks noChangeAspect="1"/>
          </p:cNvPicPr>
          <p:nvPr userDrawn="1"/>
        </p:nvPicPr>
        <p:blipFill>
          <a:blip r:embed="rId19" cstate="print"/>
          <a:stretch>
            <a:fillRect/>
          </a:stretch>
        </p:blipFill>
        <p:spPr>
          <a:xfrm>
            <a:off x="0" y="0"/>
            <a:ext cx="9144000" cy="1170432"/>
          </a:xfrm>
          <a:prstGeom prst="rect">
            <a:avLst/>
          </a:prstGeom>
        </p:spPr>
      </p:pic>
      <p:pic>
        <p:nvPicPr>
          <p:cNvPr id="7" name="Image 6" descr="bas-de-page.jpg"/>
          <p:cNvPicPr>
            <a:picLocks noChangeAspect="1"/>
          </p:cNvPicPr>
          <p:nvPr userDrawn="1"/>
        </p:nvPicPr>
        <p:blipFill>
          <a:blip r:embed="rId20" cstate="print"/>
          <a:stretch>
            <a:fillRect/>
          </a:stretch>
        </p:blipFill>
        <p:spPr>
          <a:xfrm>
            <a:off x="0" y="6086342"/>
            <a:ext cx="9144000" cy="771658"/>
          </a:xfrm>
          <a:prstGeom prst="rect">
            <a:avLst/>
          </a:prstGeom>
        </p:spPr>
      </p:pic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611560" y="570584"/>
            <a:ext cx="6768752" cy="724942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fr-FR" dirty="0" smtClean="0"/>
              <a:t>Cliquez pour modifier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99592" y="1844824"/>
            <a:ext cx="7787208" cy="42813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Cliquez pour 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pic>
        <p:nvPicPr>
          <p:cNvPr id="16" name="Image 15" descr="logo covage rvb low.jpg"/>
          <p:cNvPicPr>
            <a:picLocks noChangeAspect="1"/>
          </p:cNvPicPr>
          <p:nvPr userDrawn="1"/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243" t="2851"/>
          <a:stretch>
            <a:fillRect/>
          </a:stretch>
        </p:blipFill>
        <p:spPr>
          <a:xfrm>
            <a:off x="251520" y="6204825"/>
            <a:ext cx="1079352" cy="430105"/>
          </a:xfrm>
          <a:prstGeom prst="rect">
            <a:avLst/>
          </a:prstGeom>
          <a:ln>
            <a:noFill/>
          </a:ln>
        </p:spPr>
      </p:pic>
      <p:sp>
        <p:nvSpPr>
          <p:cNvPr id="8" name="Rectangle 6"/>
          <p:cNvSpPr>
            <a:spLocks noChangeArrowheads="1"/>
          </p:cNvSpPr>
          <p:nvPr userDrawn="1"/>
        </p:nvSpPr>
        <p:spPr bwMode="auto">
          <a:xfrm>
            <a:off x="8543392" y="6560435"/>
            <a:ext cx="471488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 anchor="b">
            <a:spAutoFit/>
          </a:bodyPr>
          <a:lstStyle/>
          <a:p>
            <a:pPr algn="r" rtl="0" fontAlgn="base">
              <a:spcBef>
                <a:spcPct val="0"/>
              </a:spcBef>
              <a:spcAft>
                <a:spcPct val="0"/>
              </a:spcAft>
              <a:defRPr/>
            </a:pPr>
            <a:fld id="{709ED00C-50E3-40DA-A35D-DCD234850405}" type="slidenum">
              <a:rPr lang="fr-FR" sz="1400" b="1" kern="1200" noProof="0" dirty="0">
                <a:solidFill>
                  <a:srgbClr val="03458A"/>
                </a:solidFill>
                <a:latin typeface="Arial" pitchFamily="34" charset="0"/>
                <a:ea typeface="+mn-ea"/>
                <a:cs typeface="Arial" pitchFamily="34" charset="0"/>
              </a:rPr>
              <a:pPr algn="r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US" sz="1400" b="1" kern="1200" noProof="0" dirty="0">
              <a:solidFill>
                <a:srgbClr val="03458A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5" r:id="rId3"/>
    <p:sldLayoutId id="2147483650" r:id="rId4"/>
    <p:sldLayoutId id="2147483660" r:id="rId5"/>
    <p:sldLayoutId id="2147483652" r:id="rId6"/>
    <p:sldLayoutId id="2147483661" r:id="rId7"/>
    <p:sldLayoutId id="2147483654" r:id="rId8"/>
    <p:sldLayoutId id="2147483662" r:id="rId9"/>
    <p:sldLayoutId id="2147483651" r:id="rId10"/>
    <p:sldLayoutId id="2147483653" r:id="rId11"/>
    <p:sldLayoutId id="2147483655" r:id="rId12"/>
    <p:sldLayoutId id="2147483663" r:id="rId13"/>
    <p:sldLayoutId id="2147483666" r:id="rId14"/>
    <p:sldLayoutId id="2147483667" r:id="rId15"/>
    <p:sldLayoutId id="2147483668" r:id="rId16"/>
    <p:sldLayoutId id="2147483669" r:id="rId17"/>
  </p:sldLayoutIdLst>
  <p:txStyles>
    <p:titleStyle>
      <a:lvl1pPr algn="l" defTabSz="914400" rtl="0" eaLnBrk="1" latinLnBrk="0" hangingPunct="1">
        <a:spcBef>
          <a:spcPct val="0"/>
        </a:spcBef>
        <a:buNone/>
        <a:defRPr sz="2800" b="1" kern="1200">
          <a:solidFill>
            <a:schemeClr val="tx1"/>
          </a:solidFill>
          <a:latin typeface="Arial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Tx/>
        <a:buBlip>
          <a:blip r:embed="rId22"/>
        </a:buBlip>
        <a:defRPr sz="2400" b="1" kern="1200">
          <a:solidFill>
            <a:srgbClr val="49494B"/>
          </a:solidFill>
          <a:latin typeface="Arial" pitchFamily="34" charset="0"/>
          <a:ea typeface="+mn-ea"/>
          <a:cs typeface="+mn-cs"/>
        </a:defRPr>
      </a:lvl1pPr>
      <a:lvl2pPr marL="357188" indent="0" algn="l" defTabSz="914400" rtl="0" eaLnBrk="1" latinLnBrk="0" hangingPunct="1">
        <a:spcBef>
          <a:spcPct val="20000"/>
        </a:spcBef>
        <a:buFont typeface="Arial" pitchFamily="34" charset="0"/>
        <a:buNone/>
        <a:defRPr sz="2000" kern="1200">
          <a:solidFill>
            <a:srgbClr val="03458A"/>
          </a:solidFill>
          <a:latin typeface="Arial" pitchFamily="34" charset="0"/>
          <a:ea typeface="+mn-ea"/>
          <a:cs typeface="+mn-cs"/>
        </a:defRPr>
      </a:lvl2pPr>
      <a:lvl3pPr marL="904875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rgbClr val="03458A"/>
          </a:solidFill>
          <a:latin typeface="Arial" pitchFamily="34" charset="0"/>
          <a:ea typeface="+mn-ea"/>
          <a:cs typeface="+mn-cs"/>
        </a:defRPr>
      </a:lvl3pPr>
      <a:lvl4pPr marL="1169988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600" kern="1200">
          <a:solidFill>
            <a:srgbClr val="03458A"/>
          </a:solidFill>
          <a:latin typeface="Arial" pitchFamily="34" charset="0"/>
          <a:ea typeface="+mn-ea"/>
          <a:cs typeface="+mn-cs"/>
        </a:defRPr>
      </a:lvl4pPr>
      <a:lvl5pPr marL="14351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600" kern="1200">
          <a:solidFill>
            <a:srgbClr val="03458A"/>
          </a:solidFill>
          <a:latin typeface="Arial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4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4" Type="http://schemas.openxmlformats.org/officeDocument/2006/relationships/image" Target="../media/image14.jpeg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4.jpeg"/><Relationship Id="rId12" Type="http://schemas.openxmlformats.org/officeDocument/2006/relationships/image" Target="../media/image25.jpeg"/><Relationship Id="rId13" Type="http://schemas.openxmlformats.org/officeDocument/2006/relationships/image" Target="../media/image26.jpeg"/><Relationship Id="rId14" Type="http://schemas.openxmlformats.org/officeDocument/2006/relationships/image" Target="../media/image27.jpeg"/><Relationship Id="rId15" Type="http://schemas.openxmlformats.org/officeDocument/2006/relationships/image" Target="../media/image28.jpeg"/><Relationship Id="rId16" Type="http://schemas.openxmlformats.org/officeDocument/2006/relationships/image" Target="../media/image29.png"/><Relationship Id="rId17" Type="http://schemas.openxmlformats.org/officeDocument/2006/relationships/image" Target="../media/image4.png"/><Relationship Id="rId18" Type="http://schemas.openxmlformats.org/officeDocument/2006/relationships/image" Target="../media/image30.png"/><Relationship Id="rId19" Type="http://schemas.openxmlformats.org/officeDocument/2006/relationships/image" Target="../media/image31.gif"/><Relationship Id="rId1" Type="http://schemas.openxmlformats.org/officeDocument/2006/relationships/slideLayout" Target="../slideLayouts/slideLayout9.xml"/><Relationship Id="rId2" Type="http://schemas.openxmlformats.org/officeDocument/2006/relationships/image" Target="../media/image15.jpeg"/><Relationship Id="rId3" Type="http://schemas.openxmlformats.org/officeDocument/2006/relationships/image" Target="../media/image16.jpeg"/><Relationship Id="rId4" Type="http://schemas.openxmlformats.org/officeDocument/2006/relationships/image" Target="../media/image17.jpeg"/><Relationship Id="rId5" Type="http://schemas.openxmlformats.org/officeDocument/2006/relationships/image" Target="../media/image18.jpeg"/><Relationship Id="rId6" Type="http://schemas.openxmlformats.org/officeDocument/2006/relationships/image" Target="../media/image19.jpeg"/><Relationship Id="rId7" Type="http://schemas.openxmlformats.org/officeDocument/2006/relationships/image" Target="../media/image20.jpeg"/><Relationship Id="rId8" Type="http://schemas.openxmlformats.org/officeDocument/2006/relationships/image" Target="../media/image21.jpeg"/><Relationship Id="rId9" Type="http://schemas.openxmlformats.org/officeDocument/2006/relationships/image" Target="../media/image22.jpeg"/><Relationship Id="rId10" Type="http://schemas.openxmlformats.org/officeDocument/2006/relationships/image" Target="../media/image23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4" Type="http://schemas.openxmlformats.org/officeDocument/2006/relationships/image" Target="../media/image4.png"/><Relationship Id="rId5" Type="http://schemas.openxmlformats.org/officeDocument/2006/relationships/image" Target="../media/image33.png"/><Relationship Id="rId6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4" Type="http://schemas.openxmlformats.org/officeDocument/2006/relationships/hyperlink" Target="file://localhost//upload.wikimedia.org/wikipedia/commons/9/92/Blason_de_Lizy-sur-Ourcq.svg" TargetMode="External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17.xml"/><Relationship Id="rId2" Type="http://schemas.openxmlformats.org/officeDocument/2006/relationships/hyperlink" Target="http://fr.wikipedia.org/wiki/Fichier:France_relief_location_map.jpg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39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image" Target="../media/image41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4" Type="http://schemas.openxmlformats.org/officeDocument/2006/relationships/image" Target="../media/image43.png"/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4" Type="http://schemas.openxmlformats.org/officeDocument/2006/relationships/notesSlide" Target="../notesSlides/notesSlide4.xml"/><Relationship Id="rId5" Type="http://schemas.openxmlformats.org/officeDocument/2006/relationships/image" Target="../media/image8.png"/><Relationship Id="rId1" Type="http://schemas.microsoft.com/office/2007/relationships/media" Target="file:///\\cov.dom\GCN\NANCY\01%2520-%25202010\COMMUNICATION\Agences%2520de%2520comm\ZAO\PPT\Nouvelle%2520Vague\Final\anim.avi" TargetMode="External"/><Relationship Id="rId2" Type="http://schemas.openxmlformats.org/officeDocument/2006/relationships/video" Target="file:///\\cov.dom\GCN\NANCY\01%2520-%25202010\COMMUNICATION\Agences%2520de%2520comm\ZAO\PPT\Nouvelle%2520Vague\Final\anim.avi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3"/>
          <p:cNvSpPr txBox="1">
            <a:spLocks/>
          </p:cNvSpPr>
          <p:nvPr/>
        </p:nvSpPr>
        <p:spPr>
          <a:xfrm>
            <a:off x="3356248" y="1681609"/>
            <a:ext cx="4972744" cy="96368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  <p:sp>
        <p:nvSpPr>
          <p:cNvPr id="10" name="Titre 3"/>
          <p:cNvSpPr txBox="1">
            <a:spLocks/>
          </p:cNvSpPr>
          <p:nvPr/>
        </p:nvSpPr>
        <p:spPr>
          <a:xfrm>
            <a:off x="928662" y="1750933"/>
            <a:ext cx="7315746" cy="963687"/>
          </a:xfrm>
          <a:prstGeom prst="rect">
            <a:avLst/>
          </a:prstGeom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i="1" dirty="0" smtClean="0">
                <a:solidFill>
                  <a:srgbClr val="03458A"/>
                </a:solidFill>
                <a:ea typeface="+mj-ea"/>
                <a:cs typeface="+mj-cs"/>
              </a:rPr>
              <a:t>COVAGE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+mj-cs"/>
              </a:rPr>
              <a:t>Opérateur partenaire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sz="3200" b="1" i="1" dirty="0" smtClean="0">
                <a:solidFill>
                  <a:schemeClr val="bg2">
                    <a:lumMod val="50000"/>
                  </a:schemeClr>
                </a:solidFill>
                <a:latin typeface="Arial" pitchFamily="34" charset="0"/>
                <a:ea typeface="+mj-ea"/>
                <a:cs typeface="+mj-cs"/>
              </a:rPr>
              <a:t>des Collectivités</a:t>
            </a:r>
            <a:endParaRPr kumimoji="0" lang="fr-FR" sz="3200" b="1" i="1" u="none" strike="noStrike" kern="1200" cap="none" spc="0" normalizeH="0" baseline="0" noProof="0" dirty="0">
              <a:ln>
                <a:noFill/>
              </a:ln>
              <a:solidFill>
                <a:schemeClr val="bg2">
                  <a:lumMod val="50000"/>
                </a:schemeClr>
              </a:solidFill>
              <a:effectLst/>
              <a:uLnTx/>
              <a:uFillTx/>
              <a:latin typeface="Arial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space réservé du contenu 11"/>
          <p:cNvSpPr>
            <a:spLocks noGrp="1"/>
          </p:cNvSpPr>
          <p:nvPr>
            <p:ph sz="half" idx="2"/>
          </p:nvPr>
        </p:nvSpPr>
        <p:spPr>
          <a:xfrm>
            <a:off x="285720" y="1548242"/>
            <a:ext cx="5072098" cy="466684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fr-FR" dirty="0" smtClean="0">
                <a:solidFill>
                  <a:srgbClr val="C00000"/>
                </a:solidFill>
              </a:rPr>
              <a:t>19 </a:t>
            </a:r>
            <a:r>
              <a:rPr lang="fr-FR" dirty="0" smtClean="0"/>
              <a:t>réseaux déployés (ou </a:t>
            </a:r>
            <a:r>
              <a:rPr lang="fr-FR" dirty="0" smtClean="0"/>
              <a:t>en cours de </a:t>
            </a:r>
            <a:r>
              <a:rPr lang="fr-FR" dirty="0" smtClean="0"/>
              <a:t>déploiement) et exploités</a:t>
            </a:r>
          </a:p>
          <a:p>
            <a:pPr lvl="1">
              <a:lnSpc>
                <a:spcPct val="100000"/>
              </a:lnSpc>
              <a:buClr>
                <a:srgbClr val="002060"/>
              </a:buClr>
              <a:buFont typeface="Wingdings" pitchFamily="2" charset="2"/>
              <a:buChar char="§"/>
            </a:pPr>
            <a:endParaRPr lang="fr-FR" sz="1600" dirty="0" smtClean="0"/>
          </a:p>
          <a:p>
            <a:pPr lvl="1">
              <a:lnSpc>
                <a:spcPct val="100000"/>
              </a:lnSpc>
              <a:spcBef>
                <a:spcPts val="0"/>
              </a:spcBef>
              <a:buClr>
                <a:srgbClr val="002060"/>
              </a:buCl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/>
              <a:t>Le développement économique</a:t>
            </a:r>
          </a:p>
          <a:p>
            <a:pPr lvl="1">
              <a:spcBef>
                <a:spcPts val="0"/>
              </a:spcBef>
              <a:buClr>
                <a:srgbClr val="002060"/>
              </a:buClr>
            </a:pPr>
            <a:r>
              <a:rPr lang="fr-FR" b="1" dirty="0" smtClean="0"/>
              <a:t>   </a:t>
            </a:r>
            <a:r>
              <a:rPr lang="fr-FR" dirty="0" smtClean="0"/>
              <a:t>par le fibrage des entreprises</a:t>
            </a:r>
            <a:br>
              <a:rPr lang="fr-FR" dirty="0" smtClean="0"/>
            </a:br>
            <a:r>
              <a:rPr lang="fr-FR" dirty="0" smtClean="0"/>
              <a:t>   et des administrations</a:t>
            </a:r>
          </a:p>
          <a:p>
            <a:pPr lvl="1">
              <a:buClr>
                <a:srgbClr val="002060"/>
              </a:buClr>
            </a:pPr>
            <a:endParaRPr lang="fr-FR" sz="800" dirty="0" smtClean="0"/>
          </a:p>
          <a:p>
            <a:pPr lvl="1">
              <a:buClr>
                <a:srgbClr val="002060"/>
              </a:buCl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/>
              <a:t>Le Très Haut Débit pour tous</a:t>
            </a:r>
          </a:p>
          <a:p>
            <a:pPr lvl="1">
              <a:spcBef>
                <a:spcPts val="0"/>
              </a:spcBef>
              <a:buClr>
                <a:srgbClr val="002060"/>
              </a:buClr>
            </a:pPr>
            <a:r>
              <a:rPr lang="fr-FR" b="1" dirty="0" smtClean="0"/>
              <a:t>   </a:t>
            </a:r>
            <a:r>
              <a:rPr lang="fr-FR" dirty="0" smtClean="0"/>
              <a:t>par le fibrage des foyers résidentiels</a:t>
            </a:r>
            <a:br>
              <a:rPr lang="fr-FR" dirty="0" smtClean="0"/>
            </a:br>
            <a:r>
              <a:rPr lang="fr-FR" dirty="0" smtClean="0"/>
              <a:t>   (FTTH)</a:t>
            </a:r>
          </a:p>
          <a:p>
            <a:pPr lvl="1">
              <a:spcBef>
                <a:spcPts val="0"/>
              </a:spcBef>
              <a:buClr>
                <a:srgbClr val="002060"/>
              </a:buClr>
            </a:pPr>
            <a:endParaRPr lang="fr-FR" sz="800" dirty="0" smtClean="0"/>
          </a:p>
          <a:p>
            <a:pPr lvl="1">
              <a:buClr>
                <a:srgbClr val="002060"/>
              </a:buClr>
              <a:buFont typeface="Arial" pitchFamily="34" charset="0"/>
              <a:buChar char="•"/>
            </a:pPr>
            <a:r>
              <a:rPr lang="fr-FR" dirty="0" smtClean="0"/>
              <a:t> </a:t>
            </a:r>
            <a:r>
              <a:rPr lang="fr-FR" b="1" dirty="0" smtClean="0"/>
              <a:t>Une infrastructure pérenne</a:t>
            </a:r>
          </a:p>
          <a:p>
            <a:pPr lvl="1">
              <a:spcBef>
                <a:spcPts val="0"/>
              </a:spcBef>
              <a:buClr>
                <a:srgbClr val="002060"/>
              </a:buClr>
            </a:pPr>
            <a:r>
              <a:rPr lang="fr-FR" dirty="0" smtClean="0">
                <a:solidFill>
                  <a:srgbClr val="C00000"/>
                </a:solidFill>
              </a:rPr>
              <a:t>   </a:t>
            </a:r>
            <a:r>
              <a:rPr lang="fr-FR" dirty="0" smtClean="0">
                <a:solidFill>
                  <a:srgbClr val="C00000"/>
                </a:solidFill>
              </a:rPr>
              <a:t>5 020 </a:t>
            </a:r>
            <a:r>
              <a:rPr lang="fr-FR" dirty="0" smtClean="0"/>
              <a:t>km de fibre optique</a:t>
            </a:r>
            <a:r>
              <a:rPr lang="fr-FR" dirty="0" smtClean="0">
                <a:solidFill>
                  <a:srgbClr val="B381D9"/>
                </a:solidFill>
              </a:rPr>
              <a:t/>
            </a:r>
            <a:br>
              <a:rPr lang="fr-FR" dirty="0" smtClean="0">
                <a:solidFill>
                  <a:srgbClr val="B381D9"/>
                </a:solidFill>
              </a:rPr>
            </a:br>
            <a:r>
              <a:rPr lang="fr-FR" dirty="0" smtClean="0">
                <a:solidFill>
                  <a:srgbClr val="B381D9"/>
                </a:solidFill>
              </a:rPr>
              <a:t>   </a:t>
            </a:r>
            <a:r>
              <a:rPr lang="fr-FR" b="1" dirty="0" smtClean="0">
                <a:solidFill>
                  <a:srgbClr val="C00000"/>
                </a:solidFill>
              </a:rPr>
              <a:t>240</a:t>
            </a:r>
            <a:r>
              <a:rPr lang="fr-FR" dirty="0" smtClean="0"/>
              <a:t> Zones d’Activité fibrées</a:t>
            </a:r>
          </a:p>
        </p:txBody>
      </p:sp>
      <p:sp>
        <p:nvSpPr>
          <p:cNvPr id="6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Réseaux d’Initiative Publique </a:t>
            </a:r>
            <a:endParaRPr lang="fr-FR" dirty="0"/>
          </a:p>
        </p:txBody>
      </p:sp>
      <p:pic>
        <p:nvPicPr>
          <p:cNvPr id="10" name="Image 9" descr="légende RI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86380" y="5820044"/>
            <a:ext cx="2714644" cy="714617"/>
          </a:xfrm>
          <a:prstGeom prst="rect">
            <a:avLst/>
          </a:prstGeom>
        </p:spPr>
      </p:pic>
      <p:pic>
        <p:nvPicPr>
          <p:cNvPr id="7" name="Picture 3" descr="W:\NANCY\01 - 2010\COMMUNICATION\01-ZAO\Cartographie\04_OCT12\Cartes_1012\Cartes_1012\01_carte_DSPNat_Covage1012.png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00924" y="1470145"/>
            <a:ext cx="4614546" cy="4816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57158" y="571480"/>
            <a:ext cx="7643866" cy="724942"/>
          </a:xfrm>
        </p:spPr>
        <p:txBody>
          <a:bodyPr/>
          <a:lstStyle/>
          <a:p>
            <a:r>
              <a:rPr lang="en-US" dirty="0" smtClean="0"/>
              <a:t>L</a:t>
            </a:r>
            <a:r>
              <a:rPr lang="fr-FR" dirty="0" smtClean="0"/>
              <a:t>’aménagement numérique des territoires</a:t>
            </a:r>
            <a:endParaRPr lang="fr-FR" dirty="0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14282" y="1643050"/>
            <a:ext cx="6126176" cy="41433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lvl="1" indent="-342900">
              <a:spcBef>
                <a:spcPct val="20000"/>
              </a:spcBef>
              <a:buBlip>
                <a:blip r:embed="rId2"/>
              </a:buBlip>
            </a:pPr>
            <a:r>
              <a:rPr lang="fr-FR" b="1" dirty="0" smtClean="0">
                <a:solidFill>
                  <a:srgbClr val="49494B"/>
                </a:solidFill>
                <a:latin typeface="Arial" pitchFamily="34" charset="0"/>
              </a:rPr>
              <a:t>Une action s’inscrivant au cœur du développement des territoires :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FR" sz="1600" dirty="0" smtClean="0">
                <a:solidFill>
                  <a:srgbClr val="03458A"/>
                </a:solidFill>
                <a:latin typeface="Arial" pitchFamily="34" charset="0"/>
              </a:rPr>
              <a:t>Desserte </a:t>
            </a:r>
            <a:r>
              <a:rPr lang="fr-FR" sz="1600" dirty="0">
                <a:solidFill>
                  <a:srgbClr val="03458A"/>
                </a:solidFill>
                <a:latin typeface="Arial" pitchFamily="34" charset="0"/>
              </a:rPr>
              <a:t>en fibre des sites publics, de l’éducation, de la santé et de l’administration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FR" sz="1600" dirty="0">
                <a:solidFill>
                  <a:srgbClr val="03458A"/>
                </a:solidFill>
                <a:latin typeface="Arial" pitchFamily="34" charset="0"/>
              </a:rPr>
              <a:t>Fibrage d’entreprises, aménagement en très haut débit de zones d’activités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FR" sz="1600" dirty="0">
                <a:solidFill>
                  <a:srgbClr val="03458A"/>
                </a:solidFill>
                <a:latin typeface="Arial" pitchFamily="34" charset="0"/>
              </a:rPr>
              <a:t>Solutions de desserte grand public, collecte de répartiteurs (NRA FT), de </a:t>
            </a:r>
            <a:r>
              <a:rPr lang="fr-FR" sz="1600" dirty="0" smtClean="0">
                <a:solidFill>
                  <a:srgbClr val="03458A"/>
                </a:solidFill>
                <a:latin typeface="Arial" pitchFamily="34" charset="0"/>
              </a:rPr>
              <a:t>sous-répartiteurs</a:t>
            </a:r>
            <a:r>
              <a:rPr lang="fr-FR" sz="1600" dirty="0">
                <a:solidFill>
                  <a:srgbClr val="03458A"/>
                </a:solidFill>
                <a:latin typeface="Arial" pitchFamily="34" charset="0"/>
              </a:rPr>
              <a:t>, développement du </a:t>
            </a:r>
            <a:r>
              <a:rPr lang="fr-FR" sz="1600" dirty="0" smtClean="0">
                <a:solidFill>
                  <a:srgbClr val="03458A"/>
                </a:solidFill>
                <a:latin typeface="Arial" pitchFamily="34" charset="0"/>
              </a:rPr>
              <a:t>FTTH et de la 4G</a:t>
            </a:r>
          </a:p>
          <a:p>
            <a:pPr marL="269875" indent="-269875"/>
            <a:endParaRPr lang="fr-FR" sz="1600" dirty="0">
              <a:solidFill>
                <a:srgbClr val="03458A"/>
              </a:solidFill>
              <a:latin typeface="Arial" pitchFamily="34" charset="0"/>
            </a:endParaRPr>
          </a:p>
          <a:p>
            <a:pPr marL="342900" lvl="1" indent="-342900">
              <a:spcBef>
                <a:spcPct val="20000"/>
              </a:spcBef>
              <a:buBlip>
                <a:blip r:embed="rId2"/>
              </a:buBlip>
            </a:pPr>
            <a:r>
              <a:rPr lang="fr-FR" b="1" dirty="0">
                <a:solidFill>
                  <a:srgbClr val="49494B"/>
                </a:solidFill>
                <a:latin typeface="Arial" pitchFamily="34" charset="0"/>
              </a:rPr>
              <a:t>Le développement de l’économie locale :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FR" sz="1600" dirty="0">
                <a:solidFill>
                  <a:srgbClr val="03458A"/>
                </a:solidFill>
                <a:latin typeface="Arial" pitchFamily="34" charset="0"/>
              </a:rPr>
              <a:t>Incubateurs d’opérateurs locaux</a:t>
            </a:r>
          </a:p>
          <a:p>
            <a:pPr marL="727075" lvl="1" indent="-269875">
              <a:buFont typeface="Arial" pitchFamily="34" charset="0"/>
              <a:buChar char="•"/>
            </a:pPr>
            <a:r>
              <a:rPr lang="fr-FR" sz="1600" dirty="0">
                <a:solidFill>
                  <a:srgbClr val="03458A"/>
                </a:solidFill>
                <a:latin typeface="Arial" pitchFamily="34" charset="0"/>
              </a:rPr>
              <a:t>Conditions technico-économiques pour maintenir la présence durable des opérateurs sur le territoire</a:t>
            </a:r>
          </a:p>
          <a:p>
            <a:pPr marL="269875" indent="-269875">
              <a:buFontTx/>
              <a:buChar char="•"/>
            </a:pPr>
            <a:endParaRPr lang="fr-FR" b="0" dirty="0">
              <a:solidFill>
                <a:srgbClr val="3F8CE4"/>
              </a:solidFill>
            </a:endParaRPr>
          </a:p>
        </p:txBody>
      </p:sp>
      <p:pic>
        <p:nvPicPr>
          <p:cNvPr id="8" name="Picture 5" descr="villag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1928802"/>
            <a:ext cx="1560513" cy="1439863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  <p:pic>
        <p:nvPicPr>
          <p:cNvPr id="9" name="Picture 6" descr="hand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15206" y="4071942"/>
            <a:ext cx="1584325" cy="1284287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Les opérateurs emploient les RIP</a:t>
            </a:r>
            <a:endParaRPr lang="fr-FR" dirty="0"/>
          </a:p>
        </p:txBody>
      </p:sp>
      <p:sp>
        <p:nvSpPr>
          <p:cNvPr id="7" name="Forme libre 6"/>
          <p:cNvSpPr/>
          <p:nvPr/>
        </p:nvSpPr>
        <p:spPr>
          <a:xfrm>
            <a:off x="3347864" y="2996952"/>
            <a:ext cx="2499360" cy="1808278"/>
          </a:xfrm>
          <a:custGeom>
            <a:avLst/>
            <a:gdLst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505712 w 2499360"/>
              <a:gd name="connsiteY3" fmla="*/ 1330895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993648 w 2499360"/>
              <a:gd name="connsiteY8" fmla="*/ 1536192 h 2048256"/>
              <a:gd name="connsiteX9" fmla="*/ 993648 w 2499360"/>
              <a:gd name="connsiteY9" fmla="*/ 1330895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505712 w 2499360"/>
              <a:gd name="connsiteY3" fmla="*/ 1330895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993648 w 2499360"/>
              <a:gd name="connsiteY8" fmla="*/ 1536192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505712 w 2499360"/>
              <a:gd name="connsiteY3" fmla="*/ 1330895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8572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1031383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463840 w 2499360"/>
              <a:gd name="connsiteY5" fmla="*/ 1536192 h 2048256"/>
              <a:gd name="connsiteX6" fmla="*/ 1249680 w 2499360"/>
              <a:gd name="connsiteY6" fmla="*/ 2048256 h 2048256"/>
              <a:gd name="connsiteX7" fmla="*/ 1031383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472115 w 2499360"/>
              <a:gd name="connsiteY5" fmla="*/ 1536192 h 2048256"/>
              <a:gd name="connsiteX6" fmla="*/ 1249680 w 2499360"/>
              <a:gd name="connsiteY6" fmla="*/ 2048256 h 2048256"/>
              <a:gd name="connsiteX7" fmla="*/ 1031383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1808277"/>
              <a:gd name="connsiteX1" fmla="*/ 2499360 w 2499360"/>
              <a:gd name="connsiteY1" fmla="*/ 0 h 1808277"/>
              <a:gd name="connsiteX2" fmla="*/ 2499360 w 2499360"/>
              <a:gd name="connsiteY2" fmla="*/ 1330895 h 1808277"/>
              <a:gd name="connsiteX3" fmla="*/ 1377447 w 2499360"/>
              <a:gd name="connsiteY3" fmla="*/ 1339170 h 1808277"/>
              <a:gd name="connsiteX4" fmla="*/ 1373310 w 2499360"/>
              <a:gd name="connsiteY4" fmla="*/ 1536192 h 1808277"/>
              <a:gd name="connsiteX5" fmla="*/ 1472115 w 2499360"/>
              <a:gd name="connsiteY5" fmla="*/ 1536192 h 1808277"/>
              <a:gd name="connsiteX6" fmla="*/ 1241405 w 2499360"/>
              <a:gd name="connsiteY6" fmla="*/ 1808277 h 1808277"/>
              <a:gd name="connsiteX7" fmla="*/ 1031383 w 2499360"/>
              <a:gd name="connsiteY7" fmla="*/ 1536192 h 1808277"/>
              <a:gd name="connsiteX8" fmla="*/ 1109499 w 2499360"/>
              <a:gd name="connsiteY8" fmla="*/ 1527917 h 1808277"/>
              <a:gd name="connsiteX9" fmla="*/ 1109499 w 2499360"/>
              <a:gd name="connsiteY9" fmla="*/ 1326758 h 1808277"/>
              <a:gd name="connsiteX10" fmla="*/ 0 w 2499360"/>
              <a:gd name="connsiteY10" fmla="*/ 1330895 h 1808277"/>
              <a:gd name="connsiteX11" fmla="*/ 0 w 2499360"/>
              <a:gd name="connsiteY11" fmla="*/ 0 h 1808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99360" h="1808277">
                <a:moveTo>
                  <a:pt x="0" y="0"/>
                </a:moveTo>
                <a:lnTo>
                  <a:pt x="2499360" y="0"/>
                </a:lnTo>
                <a:lnTo>
                  <a:pt x="2499360" y="1330895"/>
                </a:lnTo>
                <a:lnTo>
                  <a:pt x="1377447" y="1339170"/>
                </a:lnTo>
                <a:lnTo>
                  <a:pt x="1373310" y="1536192"/>
                </a:lnTo>
                <a:lnTo>
                  <a:pt x="1472115" y="1536192"/>
                </a:lnTo>
                <a:lnTo>
                  <a:pt x="1241405" y="1808277"/>
                </a:lnTo>
                <a:lnTo>
                  <a:pt x="1031383" y="1536192"/>
                </a:lnTo>
                <a:lnTo>
                  <a:pt x="1109499" y="1527917"/>
                </a:lnTo>
                <a:lnTo>
                  <a:pt x="1109499" y="1326758"/>
                </a:lnTo>
                <a:lnTo>
                  <a:pt x="0" y="1330895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3458A"/>
            </a:solidFill>
          </a:ln>
          <a:effectLst>
            <a:glow rad="101600">
              <a:srgbClr val="03458A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 sz="140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Forme libre 7"/>
          <p:cNvSpPr/>
          <p:nvPr/>
        </p:nvSpPr>
        <p:spPr>
          <a:xfrm>
            <a:off x="6066680" y="2996952"/>
            <a:ext cx="2499360" cy="1808278"/>
          </a:xfrm>
          <a:custGeom>
            <a:avLst/>
            <a:gdLst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505712 w 2499360"/>
              <a:gd name="connsiteY3" fmla="*/ 1330895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993648 w 2499360"/>
              <a:gd name="connsiteY8" fmla="*/ 1536192 h 2048256"/>
              <a:gd name="connsiteX9" fmla="*/ 993648 w 2499360"/>
              <a:gd name="connsiteY9" fmla="*/ 1330895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505712 w 2499360"/>
              <a:gd name="connsiteY3" fmla="*/ 1330895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993648 w 2499360"/>
              <a:gd name="connsiteY8" fmla="*/ 1536192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505712 w 2499360"/>
              <a:gd name="connsiteY3" fmla="*/ 1330895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8572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1031383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463840 w 2499360"/>
              <a:gd name="connsiteY5" fmla="*/ 1536192 h 2048256"/>
              <a:gd name="connsiteX6" fmla="*/ 1249680 w 2499360"/>
              <a:gd name="connsiteY6" fmla="*/ 2048256 h 2048256"/>
              <a:gd name="connsiteX7" fmla="*/ 1031383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472115 w 2499360"/>
              <a:gd name="connsiteY5" fmla="*/ 1536192 h 2048256"/>
              <a:gd name="connsiteX6" fmla="*/ 1249680 w 2499360"/>
              <a:gd name="connsiteY6" fmla="*/ 2048256 h 2048256"/>
              <a:gd name="connsiteX7" fmla="*/ 1031383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1808277"/>
              <a:gd name="connsiteX1" fmla="*/ 2499360 w 2499360"/>
              <a:gd name="connsiteY1" fmla="*/ 0 h 1808277"/>
              <a:gd name="connsiteX2" fmla="*/ 2499360 w 2499360"/>
              <a:gd name="connsiteY2" fmla="*/ 1330895 h 1808277"/>
              <a:gd name="connsiteX3" fmla="*/ 1377447 w 2499360"/>
              <a:gd name="connsiteY3" fmla="*/ 1339170 h 1808277"/>
              <a:gd name="connsiteX4" fmla="*/ 1373310 w 2499360"/>
              <a:gd name="connsiteY4" fmla="*/ 1536192 h 1808277"/>
              <a:gd name="connsiteX5" fmla="*/ 1472115 w 2499360"/>
              <a:gd name="connsiteY5" fmla="*/ 1536192 h 1808277"/>
              <a:gd name="connsiteX6" fmla="*/ 1241405 w 2499360"/>
              <a:gd name="connsiteY6" fmla="*/ 1808277 h 1808277"/>
              <a:gd name="connsiteX7" fmla="*/ 1031383 w 2499360"/>
              <a:gd name="connsiteY7" fmla="*/ 1536192 h 1808277"/>
              <a:gd name="connsiteX8" fmla="*/ 1109499 w 2499360"/>
              <a:gd name="connsiteY8" fmla="*/ 1527917 h 1808277"/>
              <a:gd name="connsiteX9" fmla="*/ 1109499 w 2499360"/>
              <a:gd name="connsiteY9" fmla="*/ 1326758 h 1808277"/>
              <a:gd name="connsiteX10" fmla="*/ 0 w 2499360"/>
              <a:gd name="connsiteY10" fmla="*/ 1330895 h 1808277"/>
              <a:gd name="connsiteX11" fmla="*/ 0 w 2499360"/>
              <a:gd name="connsiteY11" fmla="*/ 0 h 1808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99360" h="1808277">
                <a:moveTo>
                  <a:pt x="0" y="0"/>
                </a:moveTo>
                <a:lnTo>
                  <a:pt x="2499360" y="0"/>
                </a:lnTo>
                <a:lnTo>
                  <a:pt x="2499360" y="1330895"/>
                </a:lnTo>
                <a:lnTo>
                  <a:pt x="1377447" y="1339170"/>
                </a:lnTo>
                <a:lnTo>
                  <a:pt x="1373310" y="1536192"/>
                </a:lnTo>
                <a:lnTo>
                  <a:pt x="1472115" y="1536192"/>
                </a:lnTo>
                <a:lnTo>
                  <a:pt x="1241405" y="1808277"/>
                </a:lnTo>
                <a:lnTo>
                  <a:pt x="1031383" y="1536192"/>
                </a:lnTo>
                <a:lnTo>
                  <a:pt x="1109499" y="1527917"/>
                </a:lnTo>
                <a:lnTo>
                  <a:pt x="1109499" y="1326758"/>
                </a:lnTo>
                <a:lnTo>
                  <a:pt x="0" y="1330895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3458A"/>
            </a:solidFill>
          </a:ln>
          <a:effectLst>
            <a:glow rad="101600">
              <a:srgbClr val="03458A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 sz="140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Forme libre 8"/>
          <p:cNvSpPr/>
          <p:nvPr/>
        </p:nvSpPr>
        <p:spPr>
          <a:xfrm>
            <a:off x="577288" y="2996952"/>
            <a:ext cx="2499360" cy="1808278"/>
          </a:xfrm>
          <a:custGeom>
            <a:avLst/>
            <a:gdLst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505712 w 2499360"/>
              <a:gd name="connsiteY3" fmla="*/ 1330895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993648 w 2499360"/>
              <a:gd name="connsiteY8" fmla="*/ 1536192 h 2048256"/>
              <a:gd name="connsiteX9" fmla="*/ 993648 w 2499360"/>
              <a:gd name="connsiteY9" fmla="*/ 1330895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505712 w 2499360"/>
              <a:gd name="connsiteY3" fmla="*/ 1330895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993648 w 2499360"/>
              <a:gd name="connsiteY8" fmla="*/ 1536192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505712 w 2499360"/>
              <a:gd name="connsiteY3" fmla="*/ 1330895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50571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85722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737616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761744 w 2499360"/>
              <a:gd name="connsiteY5" fmla="*/ 1536192 h 2048256"/>
              <a:gd name="connsiteX6" fmla="*/ 1249680 w 2499360"/>
              <a:gd name="connsiteY6" fmla="*/ 2048256 h 2048256"/>
              <a:gd name="connsiteX7" fmla="*/ 1031383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463840 w 2499360"/>
              <a:gd name="connsiteY5" fmla="*/ 1536192 h 2048256"/>
              <a:gd name="connsiteX6" fmla="*/ 1249680 w 2499360"/>
              <a:gd name="connsiteY6" fmla="*/ 2048256 h 2048256"/>
              <a:gd name="connsiteX7" fmla="*/ 1031383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2048256"/>
              <a:gd name="connsiteX1" fmla="*/ 2499360 w 2499360"/>
              <a:gd name="connsiteY1" fmla="*/ 0 h 2048256"/>
              <a:gd name="connsiteX2" fmla="*/ 2499360 w 2499360"/>
              <a:gd name="connsiteY2" fmla="*/ 1330895 h 2048256"/>
              <a:gd name="connsiteX3" fmla="*/ 1377447 w 2499360"/>
              <a:gd name="connsiteY3" fmla="*/ 1339170 h 2048256"/>
              <a:gd name="connsiteX4" fmla="*/ 1373310 w 2499360"/>
              <a:gd name="connsiteY4" fmla="*/ 1536192 h 2048256"/>
              <a:gd name="connsiteX5" fmla="*/ 1472115 w 2499360"/>
              <a:gd name="connsiteY5" fmla="*/ 1536192 h 2048256"/>
              <a:gd name="connsiteX6" fmla="*/ 1249680 w 2499360"/>
              <a:gd name="connsiteY6" fmla="*/ 2048256 h 2048256"/>
              <a:gd name="connsiteX7" fmla="*/ 1031383 w 2499360"/>
              <a:gd name="connsiteY7" fmla="*/ 1536192 h 2048256"/>
              <a:gd name="connsiteX8" fmla="*/ 1109499 w 2499360"/>
              <a:gd name="connsiteY8" fmla="*/ 1527917 h 2048256"/>
              <a:gd name="connsiteX9" fmla="*/ 1109499 w 2499360"/>
              <a:gd name="connsiteY9" fmla="*/ 1326758 h 2048256"/>
              <a:gd name="connsiteX10" fmla="*/ 0 w 2499360"/>
              <a:gd name="connsiteY10" fmla="*/ 1330895 h 2048256"/>
              <a:gd name="connsiteX11" fmla="*/ 0 w 2499360"/>
              <a:gd name="connsiteY11" fmla="*/ 0 h 2048256"/>
              <a:gd name="connsiteX0" fmla="*/ 0 w 2499360"/>
              <a:gd name="connsiteY0" fmla="*/ 0 h 1808277"/>
              <a:gd name="connsiteX1" fmla="*/ 2499360 w 2499360"/>
              <a:gd name="connsiteY1" fmla="*/ 0 h 1808277"/>
              <a:gd name="connsiteX2" fmla="*/ 2499360 w 2499360"/>
              <a:gd name="connsiteY2" fmla="*/ 1330895 h 1808277"/>
              <a:gd name="connsiteX3" fmla="*/ 1377447 w 2499360"/>
              <a:gd name="connsiteY3" fmla="*/ 1339170 h 1808277"/>
              <a:gd name="connsiteX4" fmla="*/ 1373310 w 2499360"/>
              <a:gd name="connsiteY4" fmla="*/ 1536192 h 1808277"/>
              <a:gd name="connsiteX5" fmla="*/ 1472115 w 2499360"/>
              <a:gd name="connsiteY5" fmla="*/ 1536192 h 1808277"/>
              <a:gd name="connsiteX6" fmla="*/ 1241405 w 2499360"/>
              <a:gd name="connsiteY6" fmla="*/ 1808277 h 1808277"/>
              <a:gd name="connsiteX7" fmla="*/ 1031383 w 2499360"/>
              <a:gd name="connsiteY7" fmla="*/ 1536192 h 1808277"/>
              <a:gd name="connsiteX8" fmla="*/ 1109499 w 2499360"/>
              <a:gd name="connsiteY8" fmla="*/ 1527917 h 1808277"/>
              <a:gd name="connsiteX9" fmla="*/ 1109499 w 2499360"/>
              <a:gd name="connsiteY9" fmla="*/ 1326758 h 1808277"/>
              <a:gd name="connsiteX10" fmla="*/ 0 w 2499360"/>
              <a:gd name="connsiteY10" fmla="*/ 1330895 h 1808277"/>
              <a:gd name="connsiteX11" fmla="*/ 0 w 2499360"/>
              <a:gd name="connsiteY11" fmla="*/ 0 h 18082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99360" h="1808277">
                <a:moveTo>
                  <a:pt x="0" y="0"/>
                </a:moveTo>
                <a:lnTo>
                  <a:pt x="2499360" y="0"/>
                </a:lnTo>
                <a:lnTo>
                  <a:pt x="2499360" y="1330895"/>
                </a:lnTo>
                <a:lnTo>
                  <a:pt x="1377447" y="1339170"/>
                </a:lnTo>
                <a:lnTo>
                  <a:pt x="1373310" y="1536192"/>
                </a:lnTo>
                <a:lnTo>
                  <a:pt x="1472115" y="1536192"/>
                </a:lnTo>
                <a:lnTo>
                  <a:pt x="1241405" y="1808277"/>
                </a:lnTo>
                <a:lnTo>
                  <a:pt x="1031383" y="1536192"/>
                </a:lnTo>
                <a:lnTo>
                  <a:pt x="1109499" y="1527917"/>
                </a:lnTo>
                <a:lnTo>
                  <a:pt x="1109499" y="1326758"/>
                </a:lnTo>
                <a:lnTo>
                  <a:pt x="0" y="1330895"/>
                </a:lnTo>
                <a:lnTo>
                  <a:pt x="0" y="0"/>
                </a:lnTo>
                <a:close/>
              </a:path>
            </a:pathLst>
          </a:custGeom>
          <a:noFill/>
          <a:ln>
            <a:solidFill>
              <a:srgbClr val="03458A"/>
            </a:solidFill>
          </a:ln>
          <a:effectLst>
            <a:glow rad="101600">
              <a:srgbClr val="03458A">
                <a:alpha val="40000"/>
              </a:srgbClr>
            </a:glo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CA" sz="140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5" descr="http://t0.gstatic.com/images?q=tbn:ANd9GcSESNxX9WwwiFqreSnzX6W4MkvtaRASl0KrTMVgr-leVQymavIKlg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2316932" y="3654475"/>
            <a:ext cx="597957" cy="274591"/>
          </a:xfrm>
          <a:prstGeom prst="rect">
            <a:avLst/>
          </a:prstGeom>
          <a:noFill/>
        </p:spPr>
      </p:pic>
      <p:pic>
        <p:nvPicPr>
          <p:cNvPr id="12" name="Picture 7" descr="http://t0.gstatic.com/images?q=tbn:ANd9GcQ8LoUavN-8FRFDP73JWqCfP2xZ_4WuZayWQ2sYoIQXQvOzz-zm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1479670" y="3303344"/>
            <a:ext cx="344988" cy="344988"/>
          </a:xfrm>
          <a:prstGeom prst="rect">
            <a:avLst/>
          </a:prstGeom>
          <a:noFill/>
        </p:spPr>
      </p:pic>
      <p:pic>
        <p:nvPicPr>
          <p:cNvPr id="13" name="Picture 21" descr="http://www.abus-marques-defense-consommateur.fr/images/SFR-SFR-logo-700x67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924976" y="3316660"/>
            <a:ext cx="353308" cy="341195"/>
          </a:xfrm>
          <a:prstGeom prst="rect">
            <a:avLst/>
          </a:prstGeom>
          <a:noFill/>
        </p:spPr>
      </p:pic>
      <p:pic>
        <p:nvPicPr>
          <p:cNvPr id="14" name="Picture 23" descr="http://www.proximit-e.cg54.fr/fr/Uploads/images%20HTML/51/image/Logos/OZONE.jpg"/>
          <p:cNvPicPr>
            <a:picLocks noChangeAspect="1" noChangeArrowheads="1"/>
          </p:cNvPicPr>
          <p:nvPr/>
        </p:nvPicPr>
        <p:blipFill>
          <a:blip r:embed="rId5" cstate="screen"/>
          <a:srcRect/>
          <a:stretch>
            <a:fillRect/>
          </a:stretch>
        </p:blipFill>
        <p:spPr bwMode="auto">
          <a:xfrm>
            <a:off x="2209981" y="3214686"/>
            <a:ext cx="647507" cy="282642"/>
          </a:xfrm>
          <a:prstGeom prst="rect">
            <a:avLst/>
          </a:prstGeom>
          <a:noFill/>
        </p:spPr>
      </p:pic>
      <p:pic>
        <p:nvPicPr>
          <p:cNvPr id="15" name="Picture 19" descr="Intermediasud"/>
          <p:cNvPicPr>
            <a:picLocks noChangeAspect="1" noChangeArrowheads="1"/>
          </p:cNvPicPr>
          <p:nvPr/>
        </p:nvPicPr>
        <p:blipFill>
          <a:blip r:embed="rId6" cstate="screen"/>
          <a:srcRect/>
          <a:stretch>
            <a:fillRect/>
          </a:stretch>
        </p:blipFill>
        <p:spPr bwMode="auto">
          <a:xfrm>
            <a:off x="3608172" y="3406448"/>
            <a:ext cx="781431" cy="276761"/>
          </a:xfrm>
          <a:prstGeom prst="rect">
            <a:avLst/>
          </a:prstGeom>
          <a:noFill/>
          <a:scene3d>
            <a:camera prst="perspectiveRelaxedModerately"/>
            <a:lightRig rig="threePt" dir="t"/>
          </a:scene3d>
        </p:spPr>
      </p:pic>
      <p:pic>
        <p:nvPicPr>
          <p:cNvPr id="16" name="Image 19" descr="acropolis_2.jpg"/>
          <p:cNvPicPr>
            <a:picLocks noChangeAspect="1"/>
          </p:cNvPicPr>
          <p:nvPr/>
        </p:nvPicPr>
        <p:blipFill>
          <a:blip r:embed="rId7" cstate="screen"/>
          <a:srcRect/>
          <a:stretch>
            <a:fillRect/>
          </a:stretch>
        </p:blipFill>
        <p:spPr bwMode="auto">
          <a:xfrm>
            <a:off x="5094894" y="3157435"/>
            <a:ext cx="586288" cy="283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perspectiveRelaxedModerately"/>
            <a:lightRig rig="threePt" dir="t"/>
          </a:scene3d>
        </p:spPr>
      </p:pic>
      <p:pic>
        <p:nvPicPr>
          <p:cNvPr id="17" name="Picture 21" descr="http://www.abus-marques-defense-consommateur.fr/images/SFR-SFR-logo-700x676.jpg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4563349" y="3179979"/>
            <a:ext cx="353308" cy="341195"/>
          </a:xfrm>
          <a:prstGeom prst="rect">
            <a:avLst/>
          </a:prstGeom>
          <a:noFill/>
        </p:spPr>
      </p:pic>
      <p:pic>
        <p:nvPicPr>
          <p:cNvPr id="19" name="Picture 31" descr="http://t1.gstatic.com/images?q=tbn:ANd9GcR5Wdz6shHhl9QP9tQryHIhWFvvecVoaXSfyx1AhNeO_MM3GDNSjA"/>
          <p:cNvPicPr>
            <a:picLocks noChangeAspect="1" noChangeArrowheads="1"/>
          </p:cNvPicPr>
          <p:nvPr/>
        </p:nvPicPr>
        <p:blipFill>
          <a:blip r:embed="rId8" cstate="screen">
            <a:clrChange>
              <a:clrFrom>
                <a:srgbClr val="F7F7F9"/>
              </a:clrFrom>
              <a:clrTo>
                <a:srgbClr val="F7F7F9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3745969" y="3957089"/>
            <a:ext cx="790238" cy="253435"/>
          </a:xfrm>
          <a:prstGeom prst="rect">
            <a:avLst/>
          </a:prstGeom>
          <a:noFill/>
        </p:spPr>
      </p:pic>
      <p:pic>
        <p:nvPicPr>
          <p:cNvPr id="20" name="Picture 33" descr="http://t2.gstatic.com/images?q=tbn:ANd9GcTz_Pwp4pdOGi9YaJNRDn7F_RYAxK76W53eokiy3l_acQ7EF4EoNA"/>
          <p:cNvPicPr>
            <a:picLocks noChangeAspect="1" noChangeArrowheads="1"/>
          </p:cNvPicPr>
          <p:nvPr/>
        </p:nvPicPr>
        <p:blipFill>
          <a:blip r:embed="rId9" cstate="screen"/>
          <a:srcRect/>
          <a:stretch>
            <a:fillRect/>
          </a:stretch>
        </p:blipFill>
        <p:spPr bwMode="auto">
          <a:xfrm>
            <a:off x="4500562" y="3539136"/>
            <a:ext cx="389930" cy="389930"/>
          </a:xfrm>
          <a:prstGeom prst="rect">
            <a:avLst/>
          </a:prstGeom>
          <a:noFill/>
        </p:spPr>
      </p:pic>
      <p:pic>
        <p:nvPicPr>
          <p:cNvPr id="21" name="Picture 41" descr="http://www.normhost.com/img/logo.jpg"/>
          <p:cNvPicPr>
            <a:picLocks noChangeAspect="1" noChangeArrowheads="1"/>
          </p:cNvPicPr>
          <p:nvPr/>
        </p:nvPicPr>
        <p:blipFill>
          <a:blip r:embed="rId10" cstate="screen"/>
          <a:srcRect/>
          <a:stretch>
            <a:fillRect/>
          </a:stretch>
        </p:blipFill>
        <p:spPr bwMode="auto">
          <a:xfrm>
            <a:off x="3533924" y="3171463"/>
            <a:ext cx="849779" cy="141151"/>
          </a:xfrm>
          <a:prstGeom prst="rect">
            <a:avLst/>
          </a:prstGeom>
          <a:noFill/>
        </p:spPr>
      </p:pic>
      <p:pic>
        <p:nvPicPr>
          <p:cNvPr id="22" name="Picture 25" descr="http://upload.wikimedia.org/wikipedia/en/2/2f/Interoute_logo_Wiki_page.jpg"/>
          <p:cNvPicPr>
            <a:picLocks noChangeAspect="1" noChangeArrowheads="1"/>
          </p:cNvPicPr>
          <p:nvPr/>
        </p:nvPicPr>
        <p:blipFill>
          <a:blip r:embed="rId11" cstate="screen"/>
          <a:srcRect/>
          <a:stretch>
            <a:fillRect/>
          </a:stretch>
        </p:blipFill>
        <p:spPr bwMode="auto">
          <a:xfrm>
            <a:off x="7564668" y="3085399"/>
            <a:ext cx="793546" cy="460770"/>
          </a:xfrm>
          <a:prstGeom prst="rect">
            <a:avLst/>
          </a:prstGeom>
          <a:noFill/>
        </p:spPr>
      </p:pic>
      <p:pic>
        <p:nvPicPr>
          <p:cNvPr id="23" name="Picture 27" descr="http://t0.gstatic.com/images?q=tbn:ANd9GcQErK9vEKngX_LXX10iE7uh-rH9soKZaUGMt8iDowZ0Saa_7y-x2A"/>
          <p:cNvPicPr>
            <a:picLocks noChangeAspect="1" noChangeArrowheads="1"/>
          </p:cNvPicPr>
          <p:nvPr/>
        </p:nvPicPr>
        <p:blipFill>
          <a:blip r:embed="rId12" cstate="screen"/>
          <a:srcRect/>
          <a:stretch>
            <a:fillRect/>
          </a:stretch>
        </p:blipFill>
        <p:spPr bwMode="auto">
          <a:xfrm>
            <a:off x="6442500" y="3071810"/>
            <a:ext cx="701268" cy="470924"/>
          </a:xfrm>
          <a:prstGeom prst="rect">
            <a:avLst/>
          </a:prstGeom>
          <a:noFill/>
        </p:spPr>
      </p:pic>
      <p:pic>
        <p:nvPicPr>
          <p:cNvPr id="25" name="Picture 35" descr="http://t0.gstatic.com/images?q=tbn:ANd9GcRn8XEKGmuDigT5E96DrIEwWWJsUc4LInARHlDaUG0SVqt2LewzTw"/>
          <p:cNvPicPr>
            <a:picLocks noChangeAspect="1" noChangeArrowheads="1"/>
          </p:cNvPicPr>
          <p:nvPr/>
        </p:nvPicPr>
        <p:blipFill>
          <a:blip r:embed="rId13" cstate="screen"/>
          <a:srcRect/>
          <a:stretch>
            <a:fillRect/>
          </a:stretch>
        </p:blipFill>
        <p:spPr bwMode="auto">
          <a:xfrm>
            <a:off x="6429388" y="3854416"/>
            <a:ext cx="626209" cy="217526"/>
          </a:xfrm>
          <a:prstGeom prst="rect">
            <a:avLst/>
          </a:prstGeom>
          <a:noFill/>
        </p:spPr>
      </p:pic>
      <p:pic>
        <p:nvPicPr>
          <p:cNvPr id="26" name="Picture 39" descr="http://t1.gstatic.com/images?q=tbn:ANd9GcSp9RlyWTtxxHWLasIdGFlfjLsA0wZ4NkwaSCyclNjSz54-AzJv"/>
          <p:cNvPicPr>
            <a:picLocks noChangeAspect="1" noChangeArrowheads="1"/>
          </p:cNvPicPr>
          <p:nvPr/>
        </p:nvPicPr>
        <p:blipFill>
          <a:blip r:embed="rId14" cstate="screen"/>
          <a:srcRect/>
          <a:stretch>
            <a:fillRect/>
          </a:stretch>
        </p:blipFill>
        <p:spPr bwMode="auto">
          <a:xfrm>
            <a:off x="7330072" y="3786190"/>
            <a:ext cx="885266" cy="442632"/>
          </a:xfrm>
          <a:prstGeom prst="rect">
            <a:avLst/>
          </a:prstGeom>
          <a:noFill/>
        </p:spPr>
      </p:pic>
      <p:sp>
        <p:nvSpPr>
          <p:cNvPr id="27" name="Text Box 9"/>
          <p:cNvSpPr txBox="1">
            <a:spLocks noChangeArrowheads="1"/>
          </p:cNvSpPr>
          <p:nvPr/>
        </p:nvSpPr>
        <p:spPr bwMode="auto">
          <a:xfrm>
            <a:off x="2843492" y="2252955"/>
            <a:ext cx="3437467" cy="46166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fr-FR" sz="2000" b="1" dirty="0" smtClean="0">
                <a:solidFill>
                  <a:srgbClr val="03458A"/>
                </a:solidFill>
                <a:latin typeface="Arial" pitchFamily="34" charset="0"/>
                <a:ea typeface="+mj-ea"/>
                <a:cs typeface="+mj-cs"/>
              </a:rPr>
              <a:t>Opérateurs de services</a:t>
            </a:r>
          </a:p>
          <a:p>
            <a:pPr algn="ctr">
              <a:spcBef>
                <a:spcPct val="0"/>
              </a:spcBef>
              <a:defRPr/>
            </a:pPr>
            <a:r>
              <a:rPr lang="fr-FR" sz="1200" b="1" i="1" dirty="0" smtClean="0">
                <a:solidFill>
                  <a:srgbClr val="03458A"/>
                </a:solidFill>
                <a:latin typeface="Arial" pitchFamily="34" charset="0"/>
                <a:ea typeface="+mj-ea"/>
                <a:cs typeface="+mj-cs"/>
              </a:rPr>
              <a:t>Exemple d’échantillon </a:t>
            </a:r>
            <a:r>
              <a:rPr lang="fr-FR" sz="1200" b="1" i="1" dirty="0" smtClean="0">
                <a:solidFill>
                  <a:srgbClr val="03458A"/>
                </a:solidFill>
                <a:latin typeface="Arial" pitchFamily="34" charset="0"/>
                <a:ea typeface="+mj-ea"/>
                <a:cs typeface="+mj-cs"/>
              </a:rPr>
              <a:t>juin </a:t>
            </a:r>
            <a:r>
              <a:rPr lang="fr-FR" sz="1200" b="1" i="1" dirty="0" smtClean="0">
                <a:solidFill>
                  <a:srgbClr val="03458A"/>
                </a:solidFill>
                <a:latin typeface="Arial" pitchFamily="34" charset="0"/>
                <a:ea typeface="+mj-ea"/>
                <a:cs typeface="+mj-cs"/>
              </a:rPr>
              <a:t>2012</a:t>
            </a:r>
          </a:p>
        </p:txBody>
      </p:sp>
      <p:sp>
        <p:nvSpPr>
          <p:cNvPr id="28" name="Text Box 9"/>
          <p:cNvSpPr txBox="1">
            <a:spLocks noChangeArrowheads="1"/>
          </p:cNvSpPr>
          <p:nvPr/>
        </p:nvSpPr>
        <p:spPr bwMode="auto">
          <a:xfrm>
            <a:off x="6357950" y="5000636"/>
            <a:ext cx="1854208" cy="46166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fr-FR" sz="2000" b="1" dirty="0" smtClean="0">
                <a:solidFill>
                  <a:srgbClr val="03458A"/>
                </a:solidFill>
                <a:latin typeface="Arial" pitchFamily="34" charset="0"/>
                <a:ea typeface="+mj-ea"/>
                <a:cs typeface="+mj-cs"/>
              </a:rPr>
              <a:t>Grandes Entreprises</a:t>
            </a:r>
          </a:p>
        </p:txBody>
      </p:sp>
      <p:pic>
        <p:nvPicPr>
          <p:cNvPr id="29" name="Picture 50" descr="logo_free"/>
          <p:cNvPicPr>
            <a:picLocks noChangeAspect="1" noChangeArrowheads="1"/>
          </p:cNvPicPr>
          <p:nvPr/>
        </p:nvPicPr>
        <p:blipFill>
          <a:blip r:embed="rId15" cstate="screen"/>
          <a:srcRect/>
          <a:stretch>
            <a:fillRect/>
          </a:stretch>
        </p:blipFill>
        <p:spPr bwMode="auto">
          <a:xfrm>
            <a:off x="977617" y="3843335"/>
            <a:ext cx="694186" cy="274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" name="Text Box 9"/>
          <p:cNvSpPr txBox="1">
            <a:spLocks noChangeArrowheads="1"/>
          </p:cNvSpPr>
          <p:nvPr/>
        </p:nvSpPr>
        <p:spPr bwMode="auto">
          <a:xfrm>
            <a:off x="3477269" y="4986084"/>
            <a:ext cx="2277533" cy="46166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fr-FR" sz="2000" b="1" dirty="0" smtClean="0">
                <a:solidFill>
                  <a:srgbClr val="03458A"/>
                </a:solidFill>
                <a:latin typeface="Arial" pitchFamily="34" charset="0"/>
                <a:ea typeface="+mj-ea"/>
                <a:cs typeface="+mj-cs"/>
              </a:rPr>
              <a:t>Entreprises / Administrations</a:t>
            </a:r>
          </a:p>
        </p:txBody>
      </p:sp>
      <p:sp>
        <p:nvSpPr>
          <p:cNvPr id="34" name="Text Box 9"/>
          <p:cNvSpPr txBox="1">
            <a:spLocks noChangeArrowheads="1"/>
          </p:cNvSpPr>
          <p:nvPr/>
        </p:nvSpPr>
        <p:spPr bwMode="auto">
          <a:xfrm>
            <a:off x="920329" y="4986084"/>
            <a:ext cx="1854208" cy="461665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fr-FR" sz="2000" b="1" dirty="0" smtClean="0">
                <a:solidFill>
                  <a:srgbClr val="03458A"/>
                </a:solidFill>
                <a:latin typeface="Arial" pitchFamily="34" charset="0"/>
                <a:ea typeface="+mj-ea"/>
                <a:cs typeface="+mj-cs"/>
              </a:rPr>
              <a:t>Particuliers</a:t>
            </a:r>
          </a:p>
        </p:txBody>
      </p:sp>
      <p:pic>
        <p:nvPicPr>
          <p:cNvPr id="35" name="Image 1" descr="LOGO NET WORKS"/>
          <p:cNvPicPr>
            <a:picLocks noChangeAspect="1" noChangeArrowheads="1"/>
          </p:cNvPicPr>
          <p:nvPr/>
        </p:nvPicPr>
        <p:blipFill>
          <a:blip r:embed="rId16" cstate="screen"/>
          <a:srcRect/>
          <a:stretch>
            <a:fillRect/>
          </a:stretch>
        </p:blipFill>
        <p:spPr bwMode="auto">
          <a:xfrm>
            <a:off x="3533759" y="3679867"/>
            <a:ext cx="860739" cy="22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6" name="Espace réservé du contenu 2"/>
          <p:cNvSpPr>
            <a:spLocks noGrp="1"/>
          </p:cNvSpPr>
          <p:nvPr>
            <p:ph sz="half" idx="2"/>
          </p:nvPr>
        </p:nvSpPr>
        <p:spPr>
          <a:xfrm>
            <a:off x="285720" y="1298400"/>
            <a:ext cx="8429684" cy="701840"/>
          </a:xfrm>
          <a:prstGeom prst="rect">
            <a:avLst/>
          </a:prstGeom>
        </p:spPr>
        <p:txBody>
          <a:bodyPr/>
          <a:lstStyle/>
          <a:p>
            <a:pPr marL="342900" lvl="1" indent="-342900">
              <a:buBlip>
                <a:blip r:embed="rId17"/>
              </a:buBlip>
            </a:pPr>
            <a:r>
              <a:rPr lang="fr-FR" sz="2000" b="1" dirty="0" smtClean="0">
                <a:solidFill>
                  <a:srgbClr val="49494B"/>
                </a:solidFill>
              </a:rPr>
              <a:t>Plus de 100 opérateurs utilisent les réseaux de COVAGE pour  fournir des services à leurs clients locaux et nationaux</a:t>
            </a:r>
          </a:p>
          <a:p>
            <a:pPr>
              <a:buNone/>
            </a:pPr>
            <a:endParaRPr lang="fr-FR" dirty="0" smtClean="0"/>
          </a:p>
        </p:txBody>
      </p:sp>
      <p:pic>
        <p:nvPicPr>
          <p:cNvPr id="18" name="Picture 7" descr="http://t0.gstatic.com/images?q=tbn:ANd9GcQ8LoUavN-8FRFDP73JWqCfP2xZ_4WuZayWQ2sYoIQXQvOzz-zm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4714876" y="3869830"/>
            <a:ext cx="344988" cy="344988"/>
          </a:xfrm>
          <a:prstGeom prst="rect">
            <a:avLst/>
          </a:prstGeom>
          <a:noFill/>
        </p:spPr>
      </p:pic>
      <p:pic>
        <p:nvPicPr>
          <p:cNvPr id="37" name="Image 36" descr="Bouygues-Telecom.png"/>
          <p:cNvPicPr>
            <a:picLocks noChangeAspect="1"/>
          </p:cNvPicPr>
          <p:nvPr/>
        </p:nvPicPr>
        <p:blipFill>
          <a:blip r:embed="rId18" cstate="print"/>
          <a:srcRect l="56644" t="22185" b="14956"/>
          <a:stretch>
            <a:fillRect/>
          </a:stretch>
        </p:blipFill>
        <p:spPr>
          <a:xfrm>
            <a:off x="5174640" y="3643314"/>
            <a:ext cx="540368" cy="500066"/>
          </a:xfrm>
          <a:prstGeom prst="rect">
            <a:avLst/>
          </a:prstGeom>
        </p:spPr>
      </p:pic>
      <p:pic>
        <p:nvPicPr>
          <p:cNvPr id="39" name="Image 38" descr="Bouygues-Telecom.png"/>
          <p:cNvPicPr>
            <a:picLocks noChangeAspect="1"/>
          </p:cNvPicPr>
          <p:nvPr/>
        </p:nvPicPr>
        <p:blipFill>
          <a:blip r:embed="rId18" cstate="print"/>
          <a:srcRect l="56644" t="22185" b="14956"/>
          <a:stretch>
            <a:fillRect/>
          </a:stretch>
        </p:blipFill>
        <p:spPr>
          <a:xfrm>
            <a:off x="1745616" y="3714752"/>
            <a:ext cx="540368" cy="500066"/>
          </a:xfrm>
          <a:prstGeom prst="rect">
            <a:avLst/>
          </a:prstGeom>
        </p:spPr>
      </p:pic>
      <p:pic>
        <p:nvPicPr>
          <p:cNvPr id="10242" name="Picture 2" descr="Colt Technology Services - smarter/faster/further."/>
          <p:cNvPicPr>
            <a:picLocks noChangeAspect="1" noChangeArrowheads="1"/>
          </p:cNvPicPr>
          <p:nvPr/>
        </p:nvPicPr>
        <p:blipFill>
          <a:blip r:embed="rId19" cstate="print"/>
          <a:srcRect/>
          <a:stretch>
            <a:fillRect/>
          </a:stretch>
        </p:blipFill>
        <p:spPr bwMode="auto">
          <a:xfrm>
            <a:off x="7215206" y="3533772"/>
            <a:ext cx="1140340" cy="32385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Développement économique local</a:t>
            </a:r>
            <a:endParaRPr lang="fr-FR" dirty="0"/>
          </a:p>
        </p:txBody>
      </p:sp>
      <p:sp>
        <p:nvSpPr>
          <p:cNvPr id="15" name="Rectangle à coins arrondis 14"/>
          <p:cNvSpPr/>
          <p:nvPr/>
        </p:nvSpPr>
        <p:spPr>
          <a:xfrm>
            <a:off x="5286380" y="1357298"/>
            <a:ext cx="3357586" cy="2786082"/>
          </a:xfrm>
          <a:prstGeom prst="wedgeRoundRectCallout">
            <a:avLst>
              <a:gd name="adj1" fmla="val 49861"/>
              <a:gd name="adj2" fmla="val 35488"/>
              <a:gd name="adj3" fmla="val 16667"/>
            </a:avLst>
          </a:prstGeom>
          <a:gradFill flip="none" rotWithShape="1">
            <a:gsLst>
              <a:gs pos="10000">
                <a:srgbClr val="006FA7"/>
              </a:gs>
              <a:gs pos="78000">
                <a:srgbClr val="0290CB"/>
              </a:gs>
            </a:gsLst>
            <a:lin ang="0" scaled="1"/>
            <a:tileRect/>
          </a:gradFill>
          <a:ln w="19050">
            <a:solidFill>
              <a:srgbClr val="03458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0975" lvl="1" indent="-180975">
              <a:buBlip>
                <a:blip r:embed="rId3"/>
              </a:buBlip>
            </a:pPr>
            <a:endParaRPr lang="fr-FR" sz="1600" b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80975" lvl="1" indent="-180975">
              <a:buFont typeface="Arial" pitchFamily="34" charset="0"/>
              <a:buChar char="•"/>
            </a:pPr>
            <a:r>
              <a:rPr lang="fr-F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1 100 </a:t>
            </a:r>
            <a:r>
              <a:rPr lang="fr-F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zones </a:t>
            </a:r>
            <a:r>
              <a:rPr lang="fr-F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d’activité </a:t>
            </a:r>
            <a:r>
              <a:rPr lang="fr-F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sur les réseaux de Covage, dont </a:t>
            </a:r>
            <a:r>
              <a:rPr lang="fr-F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240</a:t>
            </a:r>
            <a:r>
              <a:rPr lang="fr-F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THD Zone</a:t>
            </a:r>
          </a:p>
          <a:p>
            <a:pPr marL="180975" lvl="1" indent="-180975"/>
            <a:endParaRPr lang="fr-F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80975" lvl="1" indent="-180975">
              <a:buFont typeface="Arial" pitchFamily="34" charset="0"/>
              <a:buChar char="•"/>
            </a:pPr>
            <a:r>
              <a:rPr lang="fr-FR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2 000</a:t>
            </a:r>
            <a:r>
              <a:rPr lang="fr-F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entreprises de plus de 10 salariés raccordables en fibre optique</a:t>
            </a:r>
          </a:p>
          <a:p>
            <a:pPr marL="180975" lvl="1" indent="-180975"/>
            <a:endParaRPr lang="fr-FR" sz="16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  <a:p>
            <a:pPr marL="180975" lvl="1" indent="-180975">
              <a:buFont typeface="Arial" pitchFamily="34" charset="0"/>
              <a:buChar char="•"/>
            </a:pPr>
            <a:r>
              <a:rPr lang="fr-FR" sz="16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Des offres compétitives de  près de 50 opérateurs de services </a:t>
            </a:r>
          </a:p>
          <a:p>
            <a:pPr marL="180975" lvl="1" indent="-180975">
              <a:buBlip>
                <a:blip r:embed="rId3"/>
              </a:buBlip>
            </a:pPr>
            <a:endParaRPr lang="fr-FR" sz="1400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429288" y="4357694"/>
            <a:ext cx="350043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1400" b="1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Plan de communication  THD-Zone</a:t>
            </a:r>
          </a:p>
          <a:p>
            <a:pPr marL="180975" lvl="1" indent="-180975">
              <a:buFont typeface="Arial" pitchFamily="34" charset="0"/>
              <a:buChar char="•"/>
            </a:pPr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Site internet dédié www.thd-zone.com</a:t>
            </a:r>
          </a:p>
          <a:p>
            <a:pPr marL="180975" lvl="1" indent="-180975">
              <a:buFont typeface="Arial" pitchFamily="34" charset="0"/>
              <a:buChar char="•"/>
            </a:pPr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Campagne d’affichage dans les zones </a:t>
            </a:r>
          </a:p>
          <a:p>
            <a:pPr marL="180975" indent="-180975">
              <a:buFont typeface="Arial" pitchFamily="34" charset="0"/>
              <a:buChar char="•"/>
            </a:pPr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Evénements </a:t>
            </a:r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partenaires </a:t>
            </a:r>
          </a:p>
        </p:txBody>
      </p:sp>
      <p:sp>
        <p:nvSpPr>
          <p:cNvPr id="12" name="Espace réservé du contenu 2"/>
          <p:cNvSpPr>
            <a:spLocks noGrp="1"/>
          </p:cNvSpPr>
          <p:nvPr>
            <p:ph idx="4294967295"/>
          </p:nvPr>
        </p:nvSpPr>
        <p:spPr>
          <a:xfrm>
            <a:off x="651460" y="1500174"/>
            <a:ext cx="3634788" cy="917864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342900" lvl="1" indent="-342900">
              <a:buBlip>
                <a:blip r:embed="rId4"/>
              </a:buBlip>
            </a:pPr>
            <a:r>
              <a:rPr lang="fr-FR" sz="1800" b="1" dirty="0" smtClean="0">
                <a:solidFill>
                  <a:srgbClr val="49494B"/>
                </a:solidFill>
              </a:rPr>
              <a:t>COVAGE déploie la fibre au cœur des zones d’activité économique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596" y="2581994"/>
            <a:ext cx="3636948" cy="2418642"/>
          </a:xfrm>
          <a:prstGeom prst="rect">
            <a:avLst/>
          </a:prstGeom>
          <a:noFill/>
          <a:ln w="9525">
            <a:solidFill>
              <a:srgbClr val="B4D0D9"/>
            </a:solidFill>
            <a:miter lim="800000"/>
            <a:headEnd/>
            <a:tailEnd/>
          </a:ln>
          <a:effectLst/>
        </p:spPr>
      </p:pic>
      <p:pic>
        <p:nvPicPr>
          <p:cNvPr id="9" name="Picture 5" descr="ZA Completel"/>
          <p:cNvPicPr>
            <a:picLocks noChangeAspect="1" noChangeArrowheads="1"/>
          </p:cNvPicPr>
          <p:nvPr/>
        </p:nvPicPr>
        <p:blipFill>
          <a:blip r:embed="rId6" cstate="print"/>
          <a:srcRect l="17187" r="12500" b="36492"/>
          <a:stretch>
            <a:fillRect/>
          </a:stretch>
        </p:blipFill>
        <p:spPr bwMode="auto">
          <a:xfrm>
            <a:off x="2143108" y="4572008"/>
            <a:ext cx="2755466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63500">
              <a:schemeClr val="accent4">
                <a:satMod val="175000"/>
                <a:alpha val="40000"/>
              </a:schemeClr>
            </a:glow>
          </a:effectLst>
          <a:scene3d>
            <a:camera prst="perspectiveFront"/>
            <a:lightRig rig="threePt" dir="t"/>
          </a:scene3d>
          <a:sp3d>
            <a:bevelT/>
          </a:sp3d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Lizy-Sur-Ourcq</a:t>
            </a:r>
            <a:endParaRPr lang="fr-FR" dirty="0"/>
          </a:p>
        </p:txBody>
      </p:sp>
      <p:pic>
        <p:nvPicPr>
          <p:cNvPr id="47111" name="Picture 7" descr="Voir la carte France topographique">
            <a:hlinkClick r:id="rId2" tooltip="Voir la carte France topographique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498898"/>
            <a:ext cx="1785950" cy="1715788"/>
          </a:xfrm>
          <a:prstGeom prst="rect">
            <a:avLst/>
          </a:prstGeom>
          <a:noFill/>
        </p:spPr>
      </p:pic>
      <p:sp>
        <p:nvSpPr>
          <p:cNvPr id="8" name="ZoneTexte 7"/>
          <p:cNvSpPr txBox="1"/>
          <p:nvPr/>
        </p:nvSpPr>
        <p:spPr>
          <a:xfrm>
            <a:off x="2071670" y="1500174"/>
            <a:ext cx="30763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Située à environ 60 km au </a:t>
            </a:r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n</a:t>
            </a:r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ord-est </a:t>
            </a:r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de Paris</a:t>
            </a:r>
          </a:p>
          <a:p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3 686 </a:t>
            </a:r>
            <a:r>
              <a:rPr lang="fr-FR" sz="14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habitants</a:t>
            </a:r>
            <a:endParaRPr lang="fr-FR" sz="1400" dirty="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Picture 4" descr="Fichier:Blason de Lizy-sur-Ourcq.svg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692133" y="3658421"/>
            <a:ext cx="2237453" cy="2232248"/>
          </a:xfrm>
          <a:prstGeom prst="rect">
            <a:avLst/>
          </a:prstGeom>
          <a:noFill/>
        </p:spPr>
      </p:pic>
      <p:pic>
        <p:nvPicPr>
          <p:cNvPr id="10" name="Picture 1"/>
          <p:cNvPicPr>
            <a:picLocks noChangeAspect="1" noChangeArrowheads="1"/>
          </p:cNvPicPr>
          <p:nvPr/>
        </p:nvPicPr>
        <p:blipFill>
          <a:blip r:embed="rId6" cstate="print"/>
          <a:srcRect l="64829" t="40190" r="24750" b="48198"/>
          <a:stretch>
            <a:fillRect/>
          </a:stretch>
        </p:blipFill>
        <p:spPr bwMode="auto">
          <a:xfrm>
            <a:off x="5447574" y="1571612"/>
            <a:ext cx="2696326" cy="1874507"/>
          </a:xfrm>
          <a:prstGeom prst="rect">
            <a:avLst/>
          </a:prstGeom>
          <a:noFill/>
          <a:ln w="1">
            <a:noFill/>
            <a:miter lim="800000"/>
            <a:headEnd/>
            <a:tailEnd type="none" w="med" len="med"/>
          </a:ln>
          <a:effectLst/>
        </p:spPr>
      </p:pic>
      <p:sp>
        <p:nvSpPr>
          <p:cNvPr id="11" name="Ellipse 10"/>
          <p:cNvSpPr/>
          <p:nvPr/>
        </p:nvSpPr>
        <p:spPr>
          <a:xfrm>
            <a:off x="1214414" y="1857364"/>
            <a:ext cx="142876" cy="142876"/>
          </a:xfrm>
          <a:prstGeom prst="ellipse">
            <a:avLst/>
          </a:prstGeom>
          <a:solidFill>
            <a:srgbClr val="FF0000"/>
          </a:solidFill>
          <a:ln>
            <a:solidFill>
              <a:srgbClr val="03458A"/>
            </a:solidFill>
          </a:ln>
        </p:spPr>
        <p:txBody>
          <a:bodyPr wrap="square" rtlCol="0" anchor="ctr">
            <a:noAutofit/>
          </a:bodyPr>
          <a:lstStyle/>
          <a:p>
            <a:pPr algn="ctr"/>
            <a:endParaRPr lang="fr-FR" sz="1400" dirty="0" err="1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7106" name="Picture 2" descr="T:\Services\ACP\lizy-sur-ourcq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322188" y="2322328"/>
            <a:ext cx="3321250" cy="33212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. ZI Les </a:t>
            </a:r>
            <a:r>
              <a:rPr lang="fr-FR" dirty="0" smtClean="0"/>
              <a:t>Carreaux / ZI </a:t>
            </a:r>
            <a:r>
              <a:rPr lang="fr-FR" dirty="0" smtClean="0"/>
              <a:t>La Prairie de Bray </a:t>
            </a:r>
          </a:p>
        </p:txBody>
      </p:sp>
      <p:pic>
        <p:nvPicPr>
          <p:cNvPr id="5" name="Image 4"/>
          <p:cNvPicPr/>
          <p:nvPr/>
        </p:nvPicPr>
        <p:blipFill>
          <a:blip r:embed="rId2" cstate="print"/>
          <a:srcRect t="7457" r="-19" b="4380"/>
          <a:stretch>
            <a:fillRect/>
          </a:stretch>
        </p:blipFill>
        <p:spPr bwMode="auto">
          <a:xfrm>
            <a:off x="179511" y="1247100"/>
            <a:ext cx="8712969" cy="48965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. ZI Les </a:t>
            </a:r>
            <a:r>
              <a:rPr lang="fr-FR" dirty="0" smtClean="0"/>
              <a:t>Carreaux / ZI </a:t>
            </a:r>
            <a:r>
              <a:rPr lang="fr-FR" dirty="0" smtClean="0"/>
              <a:t>La Prairie de Bray</a:t>
            </a:r>
            <a:endParaRPr lang="fr-FR" dirty="0"/>
          </a:p>
        </p:txBody>
      </p:sp>
      <p:pic>
        <p:nvPicPr>
          <p:cNvPr id="3" name="Image 2"/>
          <p:cNvPicPr/>
          <p:nvPr/>
        </p:nvPicPr>
        <p:blipFill>
          <a:blip r:embed="rId2" cstate="print"/>
          <a:srcRect t="7457" r="674" b="6883"/>
          <a:stretch>
            <a:fillRect/>
          </a:stretch>
        </p:blipFill>
        <p:spPr bwMode="auto">
          <a:xfrm>
            <a:off x="151161" y="1268760"/>
            <a:ext cx="881332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. Focus ZI Les Carreaux</a:t>
            </a:r>
            <a:endParaRPr lang="fr-FR" dirty="0"/>
          </a:p>
        </p:txBody>
      </p:sp>
      <p:pic>
        <p:nvPicPr>
          <p:cNvPr id="3" name="Image 2"/>
          <p:cNvPicPr/>
          <p:nvPr/>
        </p:nvPicPr>
        <p:blipFill>
          <a:blip r:embed="rId2" cstate="print"/>
          <a:srcRect t="7648" r="1357" b="14149"/>
          <a:stretch>
            <a:fillRect/>
          </a:stretch>
        </p:blipFill>
        <p:spPr bwMode="auto">
          <a:xfrm>
            <a:off x="181948" y="1254641"/>
            <a:ext cx="8780104" cy="43487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. ZA </a:t>
            </a:r>
            <a:r>
              <a:rPr lang="fr-FR" dirty="0" smtClean="0"/>
              <a:t>Lizy</a:t>
            </a:r>
            <a:r>
              <a:rPr lang="fr-FR" dirty="0" smtClean="0"/>
              <a:t>-s</a:t>
            </a:r>
            <a:r>
              <a:rPr lang="fr-FR" dirty="0" smtClean="0"/>
              <a:t>ur-Ourcq</a:t>
            </a:r>
            <a:endParaRPr lang="fr-FR" dirty="0"/>
          </a:p>
        </p:txBody>
      </p:sp>
      <p:sp>
        <p:nvSpPr>
          <p:cNvPr id="3" name="ZoneTexte 2"/>
          <p:cNvSpPr txBox="1"/>
          <p:nvPr/>
        </p:nvSpPr>
        <p:spPr>
          <a:xfrm>
            <a:off x="714348" y="1857364"/>
            <a:ext cx="802955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u="sng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2 Zones </a:t>
            </a:r>
            <a:r>
              <a:rPr lang="fr-FR" sz="2800" u="sng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d’Activité </a:t>
            </a:r>
            <a:r>
              <a:rPr lang="fr-FR" sz="2800" u="sng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éligibles à la Fibre Optique COVAGE</a:t>
            </a:r>
          </a:p>
          <a:p>
            <a:endParaRPr lang="fr-FR" sz="2800" dirty="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	- ZI Les </a:t>
            </a:r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Carreaux :</a:t>
            </a:r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 50 entreprises</a:t>
            </a:r>
            <a:endParaRPr lang="fr-FR" sz="2800" dirty="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	- ZI La Prairie de Bray </a:t>
            </a:r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:</a:t>
            </a:r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  9 entreprises</a:t>
            </a:r>
            <a:endParaRPr lang="fr-FR" sz="2800" dirty="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  <a:p>
            <a:endParaRPr lang="fr-FR" sz="2800" dirty="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ZA </a:t>
            </a:r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labellisées </a:t>
            </a:r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THD Zone</a:t>
            </a:r>
          </a:p>
          <a:p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Coût de raccordement 500 </a:t>
            </a:r>
            <a:r>
              <a:rPr lang="fr-FR" sz="2800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€</a:t>
            </a:r>
            <a:endParaRPr lang="fr-FR" sz="2800" dirty="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611560" y="570584"/>
            <a:ext cx="7460902" cy="724942"/>
          </a:xfrm>
        </p:spPr>
        <p:txBody>
          <a:bodyPr/>
          <a:lstStyle/>
          <a:p>
            <a:r>
              <a:rPr lang="fr-FR" sz="2400" dirty="0" smtClean="0"/>
              <a:t>La fibre au cœur des </a:t>
            </a:r>
            <a:r>
              <a:rPr lang="fr-FR" sz="2400" dirty="0" smtClean="0"/>
              <a:t>usages </a:t>
            </a:r>
            <a:r>
              <a:rPr lang="fr-FR" sz="2400" dirty="0" smtClean="0"/>
              <a:t>des entreprises</a:t>
            </a:r>
            <a:endParaRPr lang="fr-FR" sz="2400" dirty="0"/>
          </a:p>
        </p:txBody>
      </p:sp>
      <p:grpSp>
        <p:nvGrpSpPr>
          <p:cNvPr id="4" name="Groupe 24"/>
          <p:cNvGrpSpPr/>
          <p:nvPr/>
        </p:nvGrpSpPr>
        <p:grpSpPr>
          <a:xfrm>
            <a:off x="1148621" y="1513868"/>
            <a:ext cx="6865076" cy="4772652"/>
            <a:chOff x="1148621" y="1513868"/>
            <a:chExt cx="6865076" cy="4772652"/>
          </a:xfrm>
        </p:grpSpPr>
        <p:pic>
          <p:nvPicPr>
            <p:cNvPr id="3" name="Picture 1"/>
            <p:cNvPicPr>
              <a:picLocks noChangeAspect="1" noChangeArrowheads="1"/>
            </p:cNvPicPr>
            <p:nvPr/>
          </p:nvPicPr>
          <p:blipFill>
            <a:blip r:embed="rId2" cstate="print"/>
            <a:srcRect l="64829" t="40190" r="24750" b="48198"/>
            <a:stretch>
              <a:fillRect/>
            </a:stretch>
          </p:blipFill>
          <p:spPr bwMode="auto">
            <a:xfrm>
              <a:off x="1148621" y="1513868"/>
              <a:ext cx="6865076" cy="4772652"/>
            </a:xfrm>
            <a:prstGeom prst="rect">
              <a:avLst/>
            </a:prstGeom>
            <a:noFill/>
            <a:ln w="1">
              <a:noFill/>
              <a:miter lim="800000"/>
              <a:headEnd/>
              <a:tailEnd type="none" w="med" len="med"/>
            </a:ln>
            <a:effectLst/>
          </p:spPr>
        </p:pic>
        <p:pic>
          <p:nvPicPr>
            <p:cNvPr id="14" name="Image 13" descr="marquage THDZONE rvb.jpg"/>
            <p:cNvPicPr>
              <a:picLocks noChangeAspect="1"/>
            </p:cNvPicPr>
            <p:nvPr/>
          </p:nvPicPr>
          <p:blipFill>
            <a:blip r:embed="rId3" cstate="print"/>
            <a:srcRect l="5556" t="5556" r="5556" b="5556"/>
            <a:stretch>
              <a:fillRect/>
            </a:stretch>
          </p:blipFill>
          <p:spPr>
            <a:xfrm>
              <a:off x="4786314" y="3573113"/>
              <a:ext cx="857256" cy="857256"/>
            </a:xfrm>
            <a:prstGeom prst="rect">
              <a:avLst/>
            </a:prstGeom>
          </p:spPr>
        </p:pic>
        <p:pic>
          <p:nvPicPr>
            <p:cNvPr id="15" name="Image 14" descr="Logo_ZA_THD_RVB.bmp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04236" y="3571876"/>
              <a:ext cx="839202" cy="839202"/>
            </a:xfrm>
            <a:prstGeom prst="rect">
              <a:avLst/>
            </a:prstGeom>
          </p:spPr>
        </p:pic>
        <p:grpSp>
          <p:nvGrpSpPr>
            <p:cNvPr id="5" name="Groupe 23"/>
            <p:cNvGrpSpPr/>
            <p:nvPr/>
          </p:nvGrpSpPr>
          <p:grpSpPr>
            <a:xfrm>
              <a:off x="3214678" y="5357826"/>
              <a:ext cx="3571900" cy="571518"/>
              <a:chOff x="3214678" y="5357826"/>
              <a:chExt cx="3571900" cy="571518"/>
            </a:xfrm>
          </p:grpSpPr>
          <p:cxnSp>
            <p:nvCxnSpPr>
              <p:cNvPr id="7" name="Connecteur droit 6"/>
              <p:cNvCxnSpPr/>
              <p:nvPr/>
            </p:nvCxnSpPr>
            <p:spPr>
              <a:xfrm rot="16200000" flipH="1">
                <a:off x="3214678" y="5357826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Connecteur droit 7"/>
              <p:cNvCxnSpPr/>
              <p:nvPr/>
            </p:nvCxnSpPr>
            <p:spPr>
              <a:xfrm rot="16200000" flipH="1">
                <a:off x="3428992" y="5357827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Connecteur droit 8"/>
              <p:cNvCxnSpPr/>
              <p:nvPr/>
            </p:nvCxnSpPr>
            <p:spPr>
              <a:xfrm rot="16200000" flipH="1">
                <a:off x="3643306" y="5357828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Connecteur droit 9"/>
              <p:cNvCxnSpPr/>
              <p:nvPr/>
            </p:nvCxnSpPr>
            <p:spPr>
              <a:xfrm rot="16200000" flipH="1">
                <a:off x="3857620" y="5357829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Connecteur droit 10"/>
              <p:cNvCxnSpPr/>
              <p:nvPr/>
            </p:nvCxnSpPr>
            <p:spPr>
              <a:xfrm rot="16200000" flipH="1">
                <a:off x="4071934" y="5357830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Connecteur droit 11"/>
              <p:cNvCxnSpPr/>
              <p:nvPr/>
            </p:nvCxnSpPr>
            <p:spPr>
              <a:xfrm rot="16200000" flipH="1">
                <a:off x="4286248" y="5357831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" name="Connecteur droit 12"/>
              <p:cNvCxnSpPr/>
              <p:nvPr/>
            </p:nvCxnSpPr>
            <p:spPr>
              <a:xfrm rot="16200000" flipH="1">
                <a:off x="4500562" y="5357832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6" name="Connecteur droit 15"/>
              <p:cNvCxnSpPr/>
              <p:nvPr/>
            </p:nvCxnSpPr>
            <p:spPr>
              <a:xfrm rot="16200000" flipH="1">
                <a:off x="4714876" y="5357833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7" name="Connecteur droit 16"/>
              <p:cNvCxnSpPr/>
              <p:nvPr/>
            </p:nvCxnSpPr>
            <p:spPr>
              <a:xfrm rot="16200000" flipH="1">
                <a:off x="4929190" y="5357834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Connecteur droit 17"/>
              <p:cNvCxnSpPr/>
              <p:nvPr/>
            </p:nvCxnSpPr>
            <p:spPr>
              <a:xfrm rot="16200000" flipH="1">
                <a:off x="5143504" y="5357835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onnecteur droit 18"/>
              <p:cNvCxnSpPr/>
              <p:nvPr/>
            </p:nvCxnSpPr>
            <p:spPr>
              <a:xfrm rot="16200000" flipH="1">
                <a:off x="5357818" y="5357836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Connecteur droit 19"/>
              <p:cNvCxnSpPr/>
              <p:nvPr/>
            </p:nvCxnSpPr>
            <p:spPr>
              <a:xfrm rot="16200000" flipH="1">
                <a:off x="5572132" y="5357837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Connecteur droit 20"/>
              <p:cNvCxnSpPr/>
              <p:nvPr/>
            </p:nvCxnSpPr>
            <p:spPr>
              <a:xfrm rot="16200000" flipH="1">
                <a:off x="5786446" y="5357838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Connecteur droit 21"/>
              <p:cNvCxnSpPr/>
              <p:nvPr/>
            </p:nvCxnSpPr>
            <p:spPr>
              <a:xfrm rot="16200000" flipH="1">
                <a:off x="6000760" y="5357839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Connecteur droit 22"/>
              <p:cNvCxnSpPr/>
              <p:nvPr/>
            </p:nvCxnSpPr>
            <p:spPr>
              <a:xfrm rot="16200000" flipH="1">
                <a:off x="6215074" y="5357840"/>
                <a:ext cx="571504" cy="571504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71004" y="4005064"/>
            <a:ext cx="3829492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b="1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Pascal Emond</a:t>
            </a:r>
            <a:r>
              <a:rPr lang="fr-FR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fr-FR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</a:br>
            <a:r>
              <a:rPr lang="fr-FR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Directeur Commercial et du Développement</a:t>
            </a:r>
          </a:p>
          <a:p>
            <a:endParaRPr lang="fr-FR" dirty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  <a:p>
            <a:endParaRPr lang="fr-FR" dirty="0" smtClean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  <a:p>
            <a:r>
              <a:rPr lang="fr-FR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pascal.emond@covage.com</a:t>
            </a:r>
          </a:p>
          <a:p>
            <a:r>
              <a:rPr lang="fr-FR" dirty="0" smtClean="0">
                <a:solidFill>
                  <a:srgbClr val="03458A"/>
                </a:solidFill>
                <a:latin typeface="Arial" pitchFamily="34" charset="0"/>
                <a:cs typeface="Arial" pitchFamily="34" charset="0"/>
              </a:rPr>
              <a:t>www.covage.com</a:t>
            </a:r>
            <a:endParaRPr lang="fr-FR" dirty="0">
              <a:solidFill>
                <a:srgbClr val="03458A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anim.avi">
            <a:hlinkClick r:id="" action="ppaction://media"/>
          </p:cNvPr>
          <p:cNvPicPr>
            <a:picLocks noRot="1"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link="rId1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3905250" y="1143000"/>
            <a:ext cx="5238750" cy="5715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Covage">
      <a:dk1>
        <a:srgbClr val="FFFFFF"/>
      </a:dk1>
      <a:lt1>
        <a:srgbClr val="FFFFFF"/>
      </a:lt1>
      <a:dk2>
        <a:srgbClr val="000000"/>
      </a:dk2>
      <a:lt2>
        <a:srgbClr val="808080"/>
      </a:lt2>
      <a:accent1>
        <a:srgbClr val="03458A"/>
      </a:accent1>
      <a:accent2>
        <a:srgbClr val="49494B"/>
      </a:accent2>
      <a:accent3>
        <a:srgbClr val="0290CB"/>
      </a:accent3>
      <a:accent4>
        <a:srgbClr val="B4D0D9"/>
      </a:accent4>
      <a:accent5>
        <a:srgbClr val="5E96CB"/>
      </a:accent5>
      <a:accent6>
        <a:srgbClr val="FF9966"/>
      </a:accent6>
      <a:hlink>
        <a:srgbClr val="BF6D00"/>
      </a:hlink>
      <a:folHlink>
        <a:srgbClr val="B2B2B2"/>
      </a:folHlink>
    </a:clrScheme>
    <a:fontScheme name="Office Classiqu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solidFill>
            <a:srgbClr val="03458A"/>
          </a:solidFill>
        </a:ln>
      </a:spPr>
      <a:bodyPr wrap="square" rtlCol="0" anchor="ctr">
        <a:noAutofit/>
      </a:bodyPr>
      <a:lstStyle>
        <a:defPPr algn="ctr">
          <a:defRPr sz="1400" dirty="0" err="1" smtClean="0">
            <a:solidFill>
              <a:srgbClr val="03458A"/>
            </a:solidFill>
            <a:latin typeface="Arial" pitchFamily="34" charset="0"/>
            <a:cs typeface="Arial" pitchFamily="34" charset="0"/>
          </a:defRPr>
        </a:defPPr>
      </a:lstStyle>
    </a:spDef>
    <a:txDef>
      <a:spPr>
        <a:noFill/>
      </a:spPr>
      <a:bodyPr wrap="square" rtlCol="0">
        <a:spAutoFit/>
      </a:bodyPr>
      <a:lstStyle>
        <a:defPPr>
          <a:defRPr sz="1400" dirty="0" err="1" smtClean="0">
            <a:solidFill>
              <a:srgbClr val="03458A"/>
            </a:solidFill>
            <a:latin typeface="Arial" pitchFamily="34" charset="0"/>
            <a:cs typeface="Arial" pitchFamily="34" charset="0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4089</TotalTime>
  <Words>300</Words>
  <Application>Microsoft Macintosh PowerPoint</Application>
  <PresentationFormat>Présentation à l'écran (4:3)</PresentationFormat>
  <Paragraphs>66</Paragraphs>
  <Slides>12</Slides>
  <Notes>4</Notes>
  <HiddenSlides>0</HiddenSlides>
  <MMClips>1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12</vt:i4>
      </vt:variant>
    </vt:vector>
  </HeadingPairs>
  <TitlesOfParts>
    <vt:vector size="13" baseType="lpstr">
      <vt:lpstr>Thème Office</vt:lpstr>
      <vt:lpstr>Présentation PowerPoint</vt:lpstr>
      <vt:lpstr>Les Réseaux d’Initiative Publique </vt:lpstr>
      <vt:lpstr>L’aménagement numérique des territoires</vt:lpstr>
      <vt:lpstr>Les opérateurs emploient les RIP</vt:lpstr>
      <vt:lpstr>Développement économique local</vt:lpstr>
      <vt:lpstr>Lizy-Sur-Ourcq</vt:lpstr>
      <vt:lpstr>. ZI Les Carreaux / ZI La Prairie de Bray </vt:lpstr>
      <vt:lpstr>. ZI Les Carreaux / ZI La Prairie de Bray</vt:lpstr>
      <vt:lpstr>. Focus ZI Les Carreaux</vt:lpstr>
      <vt:lpstr>. ZA Lizy-sur-Ourcq</vt:lpstr>
      <vt:lpstr>La fibre au cœur des usages des entreprises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Design &amp; Créations</dc:creator>
  <cp:lastModifiedBy>Thierry JOUAN</cp:lastModifiedBy>
  <cp:revision>537</cp:revision>
  <dcterms:created xsi:type="dcterms:W3CDTF">2010-11-24T20:33:42Z</dcterms:created>
  <dcterms:modified xsi:type="dcterms:W3CDTF">2012-10-18T10:06:56Z</dcterms:modified>
</cp:coreProperties>
</file>